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grandir" pitchFamily="2" charset="77"/>
      <p:regular r:id="rId13"/>
    </p:embeddedFont>
    <p:embeddedFont>
      <p:font typeface="Agrandir Bold" pitchFamily="2" charset="77"/>
      <p:regular r:id="rId14"/>
      <p:bold r:id="rId15"/>
    </p:embeddedFont>
    <p:embeddedFont>
      <p:font typeface="Aileron" pitchFamily="2" charset="77"/>
      <p:regular r:id="rId16"/>
    </p:embeddedFont>
    <p:embeddedFont>
      <p:font typeface="Aileron Bold" pitchFamily="2" charset="77"/>
      <p:regular r:id="rId17"/>
      <p:bold r:id="rId18"/>
    </p:embeddedFont>
    <p:embeddedFont>
      <p:font typeface="Aileron Thin" pitchFamily="2" charset="77"/>
      <p:regular r:id="rId19"/>
    </p:embeddedFont>
    <p:embeddedFont>
      <p:font typeface="Calibri (MS) Bold" panose="020F0702030404030204" pitchFamily="34" charset="0"/>
      <p:regular r:id="rId20"/>
      <p:bold r:id="rId21"/>
    </p:embeddedFont>
    <p:embeddedFont>
      <p:font typeface="Canva Sans" panose="020B0503030501040103" pitchFamily="34" charset="0"/>
      <p:regular r:id="rId22"/>
    </p:embeddedFont>
    <p:embeddedFont>
      <p:font typeface="Canva Sans Bold" panose="020B0803030501040103" pitchFamily="34"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8" autoAdjust="0"/>
    <p:restoredTop sz="73728" autoAdjust="0"/>
  </p:normalViewPr>
  <p:slideViewPr>
    <p:cSldViewPr>
      <p:cViewPr varScale="1">
        <p:scale>
          <a:sx n="77" d="100"/>
          <a:sy n="77" d="100"/>
        </p:scale>
        <p:origin x="156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ABACDF-237D-E344-986A-D2CE7C07E390}" type="datetimeFigureOut">
              <a:rPr lang="en-US" smtClean="0"/>
              <a:t>5/31/25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49633-060B-604C-901A-216AAE0A032C}" type="slidenum">
              <a:rPr lang="en-US" smtClean="0"/>
              <a:t>‹#›</a:t>
            </a:fld>
            <a:endParaRPr lang="en-US"/>
          </a:p>
        </p:txBody>
      </p:sp>
    </p:spTree>
    <p:extLst>
      <p:ext uri="{BB962C8B-B14F-4D97-AF65-F5344CB8AC3E}">
        <p14:creationId xmlns:p14="http://schemas.microsoft.com/office/powerpoint/2010/main" val="999310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Barath Anandaraman, and I'm a student in the MS in Data Science program at Bellevue University. </a:t>
            </a:r>
          </a:p>
          <a:p>
            <a:r>
              <a:rPr lang="en-US" dirty="0"/>
              <a:t>Today, we're going to dive into a critical issue that impacts every community across our nation: </a:t>
            </a:r>
          </a:p>
          <a:p>
            <a:r>
              <a:rPr lang="en-US" dirty="0"/>
              <a:t>'The Child Care Conundrum' and the urgent need for action regarding the burden of childcare costs. </a:t>
            </a:r>
          </a:p>
          <a:p>
            <a:r>
              <a:rPr lang="en-US" dirty="0"/>
              <a:t>This presentation will unpack the true scale of this challenge and its far-reaching consequences.</a:t>
            </a:r>
          </a:p>
        </p:txBody>
      </p:sp>
      <p:sp>
        <p:nvSpPr>
          <p:cNvPr id="4" name="Slide Number Placeholder 3"/>
          <p:cNvSpPr>
            <a:spLocks noGrp="1"/>
          </p:cNvSpPr>
          <p:nvPr>
            <p:ph type="sldNum" sz="quarter" idx="5"/>
          </p:nvPr>
        </p:nvSpPr>
        <p:spPr/>
        <p:txBody>
          <a:bodyPr/>
          <a:lstStyle/>
          <a:p>
            <a:fld id="{11D49633-060B-604C-901A-216AAE0A032C}" type="slidenum">
              <a:rPr lang="en-US" smtClean="0"/>
              <a:t>1</a:t>
            </a:fld>
            <a:endParaRPr lang="en-US"/>
          </a:p>
        </p:txBody>
      </p:sp>
    </p:spTree>
    <p:extLst>
      <p:ext uri="{BB962C8B-B14F-4D97-AF65-F5344CB8AC3E}">
        <p14:creationId xmlns:p14="http://schemas.microsoft.com/office/powerpoint/2010/main" val="1636389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childcare burden is not an abstract problem; it is a growing crisis that profoundly impacts every part of our economy and society. </a:t>
            </a:r>
          </a:p>
          <a:p>
            <a:r>
              <a:rPr lang="en-US" dirty="0"/>
              <a:t>We have analyzed the data, we have seen the alarming trends, and the message is clear: now is the unequivocal time for action.</a:t>
            </a:r>
          </a:p>
          <a:p>
            <a:r>
              <a:rPr lang="en-US" dirty="0"/>
              <a:t> Let us commit to supporting policies that bring affordability within reach, promoting workplace changes that empower working parents, and advocating tirelessly for accessible, quality childcare. </a:t>
            </a:r>
          </a:p>
          <a:p>
            <a:r>
              <a:rPr lang="en-US" dirty="0"/>
              <a:t>By working together, with a shared vision and collective effort, we can build a future where every family has the opportunity not just to survive, but to truly thrive. Thank you.</a:t>
            </a:r>
          </a:p>
        </p:txBody>
      </p:sp>
      <p:sp>
        <p:nvSpPr>
          <p:cNvPr id="4" name="Slide Number Placeholder 3"/>
          <p:cNvSpPr>
            <a:spLocks noGrp="1"/>
          </p:cNvSpPr>
          <p:nvPr>
            <p:ph type="sldNum" sz="quarter" idx="5"/>
          </p:nvPr>
        </p:nvSpPr>
        <p:spPr/>
        <p:txBody>
          <a:bodyPr/>
          <a:lstStyle/>
          <a:p>
            <a:fld id="{11D49633-060B-604C-901A-216AAE0A032C}" type="slidenum">
              <a:rPr lang="en-US" smtClean="0"/>
              <a:t>10</a:t>
            </a:fld>
            <a:endParaRPr lang="en-US"/>
          </a:p>
        </p:txBody>
      </p:sp>
    </p:spTree>
    <p:extLst>
      <p:ext uri="{BB962C8B-B14F-4D97-AF65-F5344CB8AC3E}">
        <p14:creationId xmlns:p14="http://schemas.microsoft.com/office/powerpoint/2010/main" val="2943464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some stark realities. </a:t>
            </a:r>
          </a:p>
          <a:p>
            <a:r>
              <a:rPr lang="en-US" dirty="0"/>
              <a:t>As you can see, childcare costs have exploded in the last 15 years, jumping by over 47% and now exceeding $6,000 per child annually. </a:t>
            </a:r>
          </a:p>
          <a:p>
            <a:r>
              <a:rPr lang="en-US" dirty="0"/>
              <a:t>This isn't just a number; it's a profound financial strain on families. </a:t>
            </a:r>
          </a:p>
          <a:p>
            <a:r>
              <a:rPr lang="en-US" dirty="0"/>
              <a:t>For lower-income households and single earners, this isn't just a burden, it's a full-blown national crisis. </a:t>
            </a:r>
          </a:p>
          <a:p>
            <a:r>
              <a:rPr lang="en-US" dirty="0"/>
              <a:t>We're seeing single women bear an exceptionally heavy load, spending over 22% of their income on childcare, significantly more than men.</a:t>
            </a:r>
          </a:p>
          <a:p>
            <a:r>
              <a:rPr lang="en-US" dirty="0"/>
              <a:t> And this isn't a uniform problem across the country; states like California, Washington, and Ohio are grappling with families spending over 20% of their income on childcare.</a:t>
            </a:r>
          </a:p>
          <a:p>
            <a:r>
              <a:rPr lang="en-US" dirty="0"/>
              <a:t> This isn't just a family issue; it’s a fundamental challenge to our economic stability, workforce participation, and gender equality.</a:t>
            </a:r>
          </a:p>
        </p:txBody>
      </p:sp>
      <p:sp>
        <p:nvSpPr>
          <p:cNvPr id="4" name="Slide Number Placeholder 3"/>
          <p:cNvSpPr>
            <a:spLocks noGrp="1"/>
          </p:cNvSpPr>
          <p:nvPr>
            <p:ph type="sldNum" sz="quarter" idx="5"/>
          </p:nvPr>
        </p:nvSpPr>
        <p:spPr/>
        <p:txBody>
          <a:bodyPr/>
          <a:lstStyle/>
          <a:p>
            <a:fld id="{11D49633-060B-604C-901A-216AAE0A032C}" type="slidenum">
              <a:rPr lang="en-US" smtClean="0"/>
              <a:t>2</a:t>
            </a:fld>
            <a:endParaRPr lang="en-US"/>
          </a:p>
        </p:txBody>
      </p:sp>
    </p:spTree>
    <p:extLst>
      <p:ext uri="{BB962C8B-B14F-4D97-AF65-F5344CB8AC3E}">
        <p14:creationId xmlns:p14="http://schemas.microsoft.com/office/powerpoint/2010/main" val="2813751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historical trend. </a:t>
            </a:r>
          </a:p>
          <a:p>
            <a:r>
              <a:rPr lang="en-US" dirty="0"/>
              <a:t>This chart clearly illustrates the steady rise in annual childcare costs from approximately $4,250 in 2008 to about $6,250 in 2022. </a:t>
            </a:r>
          </a:p>
          <a:p>
            <a:r>
              <a:rPr lang="en-US" dirty="0"/>
              <a:t>This represents a substantial 47% increase over this period. </a:t>
            </a:r>
          </a:p>
          <a:p>
            <a:r>
              <a:rPr lang="en-US" dirty="0"/>
              <a:t>You'll notice a distinct spike around 2012, where costs briefly touched close to $6,000. </a:t>
            </a:r>
          </a:p>
          <a:p>
            <a:r>
              <a:rPr lang="en-US" dirty="0"/>
              <a:t>The exact reasons for this specific outlier are not fully clear from our current data, but the overall trend unmistakably points to a significant and growing financial strain on families' budgets and financial well-being.</a:t>
            </a:r>
          </a:p>
          <a:p>
            <a:r>
              <a:rPr lang="en-US" dirty="0"/>
              <a:t> This upward trajectory continues to have serious implications for household economics</a:t>
            </a:r>
          </a:p>
        </p:txBody>
      </p:sp>
      <p:sp>
        <p:nvSpPr>
          <p:cNvPr id="4" name="Slide Number Placeholder 3"/>
          <p:cNvSpPr>
            <a:spLocks noGrp="1"/>
          </p:cNvSpPr>
          <p:nvPr>
            <p:ph type="sldNum" sz="quarter" idx="5"/>
          </p:nvPr>
        </p:nvSpPr>
        <p:spPr/>
        <p:txBody>
          <a:bodyPr/>
          <a:lstStyle/>
          <a:p>
            <a:fld id="{11D49633-060B-604C-901A-216AAE0A032C}" type="slidenum">
              <a:rPr lang="en-US" smtClean="0"/>
              <a:t>3</a:t>
            </a:fld>
            <a:endParaRPr lang="en-US"/>
          </a:p>
        </p:txBody>
      </p:sp>
    </p:spTree>
    <p:extLst>
      <p:ext uri="{BB962C8B-B14F-4D97-AF65-F5344CB8AC3E}">
        <p14:creationId xmlns:p14="http://schemas.microsoft.com/office/powerpoint/2010/main" val="1711267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from temporal trends to geographical disparities, we see that the burden of childcare costs is far from uniform across the nation. </a:t>
            </a:r>
          </a:p>
          <a:p>
            <a:r>
              <a:rPr lang="en-US" dirty="0"/>
              <a:t>This map highlights states where families are facing an extreme financial squeeze. </a:t>
            </a:r>
          </a:p>
          <a:p>
            <a:r>
              <a:rPr lang="en-US" dirty="0"/>
              <a:t>For instance, in Washington and Ohio, families are dedicating between 18-19% of their annual income to childcare per child. </a:t>
            </a:r>
          </a:p>
          <a:p>
            <a:r>
              <a:rPr lang="en-US" dirty="0"/>
              <a:t>But the situation is even more dire in places like the District of Columbia, Puerto Rico, and California, where the burden </a:t>
            </a:r>
            <a:r>
              <a:rPr lang="en-US" i="1" dirty="0"/>
              <a:t>exceeds 19% of annual income</a:t>
            </a:r>
            <a:r>
              <a:rPr lang="en-US" dirty="0"/>
              <a:t>. </a:t>
            </a:r>
          </a:p>
          <a:p>
            <a:r>
              <a:rPr lang="en-US" dirty="0"/>
              <a:t>To put this into perspective, the federal government's affordability threshold for childcare is set at 7% of income.</a:t>
            </a:r>
          </a:p>
          <a:p>
            <a:r>
              <a:rPr lang="en-US" dirty="0"/>
              <a:t> These states are spending more than double, sometimes nearly triple, that benchmark, indicating a severe affordability crisis in these regions.</a:t>
            </a:r>
          </a:p>
          <a:p>
            <a:r>
              <a:rPr lang="en-US" dirty="0"/>
              <a:t> It's clear that geographic location plays a huge role in the financial viability of raising a family.</a:t>
            </a:r>
          </a:p>
        </p:txBody>
      </p:sp>
      <p:sp>
        <p:nvSpPr>
          <p:cNvPr id="4" name="Slide Number Placeholder 3"/>
          <p:cNvSpPr>
            <a:spLocks noGrp="1"/>
          </p:cNvSpPr>
          <p:nvPr>
            <p:ph type="sldNum" sz="quarter" idx="5"/>
          </p:nvPr>
        </p:nvSpPr>
        <p:spPr/>
        <p:txBody>
          <a:bodyPr/>
          <a:lstStyle/>
          <a:p>
            <a:fld id="{11D49633-060B-604C-901A-216AAE0A032C}" type="slidenum">
              <a:rPr lang="en-US" smtClean="0"/>
              <a:t>4</a:t>
            </a:fld>
            <a:endParaRPr lang="en-US"/>
          </a:p>
        </p:txBody>
      </p:sp>
    </p:spTree>
    <p:extLst>
      <p:ext uri="{BB962C8B-B14F-4D97-AF65-F5344CB8AC3E}">
        <p14:creationId xmlns:p14="http://schemas.microsoft.com/office/powerpoint/2010/main" val="1453560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geography, the burden of childcare is profoundly shaped by income level. </a:t>
            </a:r>
          </a:p>
          <a:p>
            <a:r>
              <a:rPr lang="en-US" dirty="0"/>
              <a:t>As this chart illustrates, there's a clear negative correlation: as income rises, the percentage of income spent on childcare significantly decreases. </a:t>
            </a:r>
          </a:p>
          <a:p>
            <a:r>
              <a:rPr lang="en-US" dirty="0"/>
              <a:t>High-income families experience a relatively low burden. </a:t>
            </a:r>
          </a:p>
          <a:p>
            <a:r>
              <a:rPr lang="en-US" dirty="0"/>
              <a:t>However, for low-income families, the picture is dramatically different. </a:t>
            </a:r>
          </a:p>
          <a:p>
            <a:r>
              <a:rPr lang="en-US" dirty="0"/>
              <a:t>Households earning between $20,000 and $40,000 may find themselves spending an extraordinarily large portion of their income on childcare – in some cases, as high as 30%. </a:t>
            </a:r>
          </a:p>
          <a:p>
            <a:r>
              <a:rPr lang="en-US" dirty="0"/>
              <a:t>This is not just a financial strain; it's a barrier to economic mobility and can push families deeper into poverty. </a:t>
            </a:r>
          </a:p>
          <a:p>
            <a:r>
              <a:rPr lang="en-US" dirty="0"/>
              <a:t>The trend clearly highlights that childcare costs disproportionately impact and exacerbate financial instability for those already struggling the most.</a:t>
            </a:r>
          </a:p>
        </p:txBody>
      </p:sp>
      <p:sp>
        <p:nvSpPr>
          <p:cNvPr id="4" name="Slide Number Placeholder 3"/>
          <p:cNvSpPr>
            <a:spLocks noGrp="1"/>
          </p:cNvSpPr>
          <p:nvPr>
            <p:ph type="sldNum" sz="quarter" idx="5"/>
          </p:nvPr>
        </p:nvSpPr>
        <p:spPr/>
        <p:txBody>
          <a:bodyPr/>
          <a:lstStyle/>
          <a:p>
            <a:fld id="{11D49633-060B-604C-901A-216AAE0A032C}" type="slidenum">
              <a:rPr lang="en-US" smtClean="0"/>
              <a:t>5</a:t>
            </a:fld>
            <a:endParaRPr lang="en-US"/>
          </a:p>
        </p:txBody>
      </p:sp>
    </p:spTree>
    <p:extLst>
      <p:ext uri="{BB962C8B-B14F-4D97-AF65-F5344CB8AC3E}">
        <p14:creationId xmlns:p14="http://schemas.microsoft.com/office/powerpoint/2010/main" val="4229959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dissecting the demographic impact, we see a striking disparity when we look at gender.</a:t>
            </a:r>
          </a:p>
          <a:p>
            <a:r>
              <a:rPr lang="en-US" dirty="0"/>
              <a:t> For single females, the financial burden of childcare is particularly severe, with an average of 22.5% of their earnings going towards childcare costs. </a:t>
            </a:r>
          </a:p>
          <a:p>
            <a:r>
              <a:rPr lang="en-US" dirty="0"/>
              <a:t>This is significantly higher than the 14.9% spent by single males. This gap is not just a statistic; it underscores a profound gender equity issue. </a:t>
            </a:r>
          </a:p>
          <a:p>
            <a:r>
              <a:rPr lang="en-US" dirty="0"/>
              <a:t>The disproportionate financial strain on women can influence career choices, restrict professional advancement, and hinder economic well-being, reinforcing existing inequalities in the workplace. </a:t>
            </a:r>
          </a:p>
          <a:p>
            <a:r>
              <a:rPr lang="en-US" dirty="0"/>
              <a:t>It's a critical factor contributing to why many women may feel forced out of the workforce or into part-time roles</a:t>
            </a:r>
          </a:p>
        </p:txBody>
      </p:sp>
      <p:sp>
        <p:nvSpPr>
          <p:cNvPr id="4" name="Slide Number Placeholder 3"/>
          <p:cNvSpPr>
            <a:spLocks noGrp="1"/>
          </p:cNvSpPr>
          <p:nvPr>
            <p:ph type="sldNum" sz="quarter" idx="5"/>
          </p:nvPr>
        </p:nvSpPr>
        <p:spPr/>
        <p:txBody>
          <a:bodyPr/>
          <a:lstStyle/>
          <a:p>
            <a:fld id="{11D49633-060B-604C-901A-216AAE0A032C}" type="slidenum">
              <a:rPr lang="en-US" smtClean="0"/>
              <a:t>6</a:t>
            </a:fld>
            <a:endParaRPr lang="en-US"/>
          </a:p>
        </p:txBody>
      </p:sp>
    </p:spTree>
    <p:extLst>
      <p:ext uri="{BB962C8B-B14F-4D97-AF65-F5344CB8AC3E}">
        <p14:creationId xmlns:p14="http://schemas.microsoft.com/office/powerpoint/2010/main" val="555780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next visual connects two important trends: female employment rates and the ongoing childcare burden. </a:t>
            </a:r>
          </a:p>
          <a:p>
            <a:r>
              <a:rPr lang="en-US" dirty="0"/>
              <a:t>While we've observed a relative stability in female employment rates over time, the persistent and growing financial burden of childcare remains a significant underlying factor. </a:t>
            </a:r>
          </a:p>
          <a:p>
            <a:r>
              <a:rPr lang="en-US" dirty="0"/>
              <a:t>This heavy cost can subtly, yet powerfully, influence women's career decisions – whether to return to work full-time, pursue promotions, or even stay in the workforce at all. It impacts their overall economic well-being and contribution to the economy. </a:t>
            </a:r>
          </a:p>
          <a:p>
            <a:r>
              <a:rPr lang="en-US" dirty="0"/>
              <a:t>This slide emphasizes that even with stable employment, the cost of care can be a silent force limiting potential and perpetuating financial stress for working mothers</a:t>
            </a:r>
          </a:p>
        </p:txBody>
      </p:sp>
      <p:sp>
        <p:nvSpPr>
          <p:cNvPr id="4" name="Slide Number Placeholder 3"/>
          <p:cNvSpPr>
            <a:spLocks noGrp="1"/>
          </p:cNvSpPr>
          <p:nvPr>
            <p:ph type="sldNum" sz="quarter" idx="5"/>
          </p:nvPr>
        </p:nvSpPr>
        <p:spPr/>
        <p:txBody>
          <a:bodyPr/>
          <a:lstStyle/>
          <a:p>
            <a:fld id="{11D49633-060B-604C-901A-216AAE0A032C}" type="slidenum">
              <a:rPr lang="en-US" smtClean="0"/>
              <a:t>7</a:t>
            </a:fld>
            <a:endParaRPr lang="en-US"/>
          </a:p>
        </p:txBody>
      </p:sp>
    </p:spTree>
    <p:extLst>
      <p:ext uri="{BB962C8B-B14F-4D97-AF65-F5344CB8AC3E}">
        <p14:creationId xmlns:p14="http://schemas.microsoft.com/office/powerpoint/2010/main" val="1104169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our findings, three key points stand out: ‘</a:t>
            </a:r>
          </a:p>
          <a:p>
            <a:r>
              <a:rPr lang="en-US" dirty="0"/>
              <a:t>First, childcare costs disproportionately burden lower-income families and individuals, with women bearing an especially heavy load. </a:t>
            </a:r>
          </a:p>
          <a:p>
            <a:r>
              <a:rPr lang="en-US" dirty="0"/>
              <a:t>Second, this isn't a fleeting problem; the cost of childcare has been steadily rising for over a decade, intensifying financial strain on households nationwide. </a:t>
            </a:r>
          </a:p>
          <a:p>
            <a:r>
              <a:rPr lang="en-US" dirty="0"/>
              <a:t>And third, despite stable female employment rates, the financial weight of childcare remains a critical barrier, influencing career decisions and economic security for countless women. </a:t>
            </a:r>
          </a:p>
          <a:p>
            <a:r>
              <a:rPr lang="en-US" dirty="0"/>
              <a:t>These trends are not isolated issues; they have far-reaching consequences that impact our entire economy. </a:t>
            </a:r>
          </a:p>
          <a:p>
            <a:r>
              <a:rPr lang="en-US" dirty="0"/>
              <a:t>When parents, particularly mothers, are forced to make difficult choices between work and childcare, it inevitably leads to reduced workforce participation, lower overall productivity, and unfortunately, increased economic inequality across society</a:t>
            </a:r>
          </a:p>
        </p:txBody>
      </p:sp>
      <p:sp>
        <p:nvSpPr>
          <p:cNvPr id="4" name="Slide Number Placeholder 3"/>
          <p:cNvSpPr>
            <a:spLocks noGrp="1"/>
          </p:cNvSpPr>
          <p:nvPr>
            <p:ph type="sldNum" sz="quarter" idx="5"/>
          </p:nvPr>
        </p:nvSpPr>
        <p:spPr/>
        <p:txBody>
          <a:bodyPr/>
          <a:lstStyle/>
          <a:p>
            <a:fld id="{11D49633-060B-604C-901A-216AAE0A032C}" type="slidenum">
              <a:rPr lang="en-US" smtClean="0"/>
              <a:t>8</a:t>
            </a:fld>
            <a:endParaRPr lang="en-US"/>
          </a:p>
        </p:txBody>
      </p:sp>
    </p:spTree>
    <p:extLst>
      <p:ext uri="{BB962C8B-B14F-4D97-AF65-F5344CB8AC3E}">
        <p14:creationId xmlns:p14="http://schemas.microsoft.com/office/powerpoint/2010/main" val="2098582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good news is that we have clear avenues for action. </a:t>
            </a:r>
          </a:p>
          <a:p>
            <a:r>
              <a:rPr lang="en-US" dirty="0"/>
              <a:t>To address this crisis, we must collectively pursue four key strategies:</a:t>
            </a:r>
          </a:p>
          <a:p>
            <a:r>
              <a:rPr lang="en-US" b="1" dirty="0"/>
              <a:t>First, we need strong policy support to make childcare more affordable.</a:t>
            </a:r>
            <a:r>
              <a:rPr lang="en-US" dirty="0"/>
              <a:t> </a:t>
            </a:r>
          </a:p>
          <a:p>
            <a:r>
              <a:rPr lang="en-US" dirty="0"/>
              <a:t>This means advocating for increased government subsidies, expanding tax credits for families, or even implementing caps on childcare costs to bring them within reach.</a:t>
            </a:r>
          </a:p>
          <a:p>
            <a:r>
              <a:rPr lang="en-US" b="1" dirty="0"/>
              <a:t>Second, we must promote greater workplace flexibility.</a:t>
            </a:r>
            <a:r>
              <a:rPr lang="en-US" dirty="0"/>
              <a:t> </a:t>
            </a:r>
          </a:p>
          <a:p>
            <a:r>
              <a:rPr lang="en-US" dirty="0"/>
              <a:t>Employers have a crucial role to play by adopting policies that genuinely support working parents, such as flexible hours, remote work options, and where feasible, on-site childcare facilities.</a:t>
            </a:r>
          </a:p>
          <a:p>
            <a:r>
              <a:rPr lang="en-US" b="1" dirty="0"/>
              <a:t>Third, we must advocate for systemic change.</a:t>
            </a:r>
            <a:r>
              <a:rPr lang="en-US" dirty="0"/>
              <a:t> </a:t>
            </a:r>
          </a:p>
          <a:p>
            <a:r>
              <a:rPr lang="en-US" dirty="0"/>
              <a:t>This isn't just about individual policies; it's about fundamentally reshaping our approach to caregiving, ensuring that it is valued and that all families, regardless of income or location, have access to high-quality, affordable childcare.</a:t>
            </a:r>
          </a:p>
          <a:p>
            <a:r>
              <a:rPr lang="en-US" b="1" dirty="0"/>
              <a:t>And finally, we must continue to raise awareness.</a:t>
            </a:r>
            <a:r>
              <a:rPr lang="en-US" dirty="0"/>
              <a:t> </a:t>
            </a:r>
          </a:p>
          <a:p>
            <a:r>
              <a:rPr lang="en-US" dirty="0"/>
              <a:t>We need to educate policymakers, businesses, and the broader public about the true economic and social cost of inadequate childcare and its far-reaching impact on our families and our economy.</a:t>
            </a:r>
          </a:p>
          <a:p>
            <a:endParaRPr lang="en-US" dirty="0"/>
          </a:p>
        </p:txBody>
      </p:sp>
      <p:sp>
        <p:nvSpPr>
          <p:cNvPr id="4" name="Slide Number Placeholder 3"/>
          <p:cNvSpPr>
            <a:spLocks noGrp="1"/>
          </p:cNvSpPr>
          <p:nvPr>
            <p:ph type="sldNum" sz="quarter" idx="5"/>
          </p:nvPr>
        </p:nvSpPr>
        <p:spPr/>
        <p:txBody>
          <a:bodyPr/>
          <a:lstStyle/>
          <a:p>
            <a:fld id="{11D49633-060B-604C-901A-216AAE0A032C}" type="slidenum">
              <a:rPr lang="en-US" smtClean="0"/>
              <a:t>9</a:t>
            </a:fld>
            <a:endParaRPr lang="en-US"/>
          </a:p>
        </p:txBody>
      </p:sp>
    </p:spTree>
    <p:extLst>
      <p:ext uri="{BB962C8B-B14F-4D97-AF65-F5344CB8AC3E}">
        <p14:creationId xmlns:p14="http://schemas.microsoft.com/office/powerpoint/2010/main" val="3551621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2.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1.sv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10.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9F4"/>
        </a:solidFill>
        <a:effectLst/>
      </p:bgPr>
    </p:bg>
    <p:spTree>
      <p:nvGrpSpPr>
        <p:cNvPr id="1" name=""/>
        <p:cNvGrpSpPr/>
        <p:nvPr/>
      </p:nvGrpSpPr>
      <p:grpSpPr>
        <a:xfrm>
          <a:off x="0" y="0"/>
          <a:ext cx="0" cy="0"/>
          <a:chOff x="0" y="0"/>
          <a:chExt cx="0" cy="0"/>
        </a:xfrm>
      </p:grpSpPr>
      <p:sp>
        <p:nvSpPr>
          <p:cNvPr id="2" name="TextBox 2"/>
          <p:cNvSpPr txBox="1"/>
          <p:nvPr/>
        </p:nvSpPr>
        <p:spPr>
          <a:xfrm>
            <a:off x="1028700" y="2195723"/>
            <a:ext cx="10389161" cy="3759745"/>
          </a:xfrm>
          <a:prstGeom prst="rect">
            <a:avLst/>
          </a:prstGeom>
        </p:spPr>
        <p:txBody>
          <a:bodyPr lIns="0" tIns="0" rIns="0" bIns="0" rtlCol="0" anchor="t">
            <a:spAutoFit/>
          </a:bodyPr>
          <a:lstStyle/>
          <a:p>
            <a:pPr algn="l">
              <a:lnSpc>
                <a:spcPts val="12690"/>
              </a:lnSpc>
            </a:pPr>
            <a:r>
              <a:rPr lang="en-US" sz="12690" spc="-633">
                <a:solidFill>
                  <a:srgbClr val="000000"/>
                </a:solidFill>
                <a:latin typeface="Agrandir"/>
                <a:ea typeface="Agrandir"/>
                <a:cs typeface="Agrandir"/>
                <a:sym typeface="Agrandir"/>
              </a:rPr>
              <a:t>Child care Burden</a:t>
            </a:r>
          </a:p>
        </p:txBody>
      </p:sp>
      <p:sp>
        <p:nvSpPr>
          <p:cNvPr id="3" name="Freeform 3"/>
          <p:cNvSpPr/>
          <p:nvPr/>
        </p:nvSpPr>
        <p:spPr>
          <a:xfrm>
            <a:off x="11105850" y="2847698"/>
            <a:ext cx="6710530" cy="6735021"/>
          </a:xfrm>
          <a:custGeom>
            <a:avLst/>
            <a:gdLst/>
            <a:ahLst/>
            <a:cxnLst/>
            <a:rect l="l" t="t" r="r" b="b"/>
            <a:pathLst>
              <a:path w="6710530" h="6735021">
                <a:moveTo>
                  <a:pt x="0" y="0"/>
                </a:moveTo>
                <a:lnTo>
                  <a:pt x="6710530" y="0"/>
                </a:lnTo>
                <a:lnTo>
                  <a:pt x="6710530" y="6735021"/>
                </a:lnTo>
                <a:lnTo>
                  <a:pt x="0" y="6735021"/>
                </a:lnTo>
                <a:lnTo>
                  <a:pt x="0" y="0"/>
                </a:lnTo>
                <a:close/>
              </a:path>
            </a:pathLst>
          </a:custGeom>
          <a:blipFill>
            <a:blip r:embed="rId3">
              <a:extLst>
                <a:ext uri="{96DAC541-7B7A-43D3-8B79-37D633B846F1}">
                  <asvg:svgBlip xmlns:asvg="http://schemas.microsoft.com/office/drawing/2016/SVG/main" r:embed="rId4"/>
                </a:ext>
              </a:extLst>
            </a:blip>
            <a:stretch>
              <a:fillRect t="-30" b="-30"/>
            </a:stretch>
          </a:blipFill>
        </p:spPr>
        <p:txBody>
          <a:bodyPr/>
          <a:lstStyle/>
          <a:p>
            <a:endParaRPr lang="en-US"/>
          </a:p>
        </p:txBody>
      </p:sp>
      <p:sp>
        <p:nvSpPr>
          <p:cNvPr id="4" name="Freeform 4"/>
          <p:cNvSpPr/>
          <p:nvPr/>
        </p:nvSpPr>
        <p:spPr>
          <a:xfrm>
            <a:off x="818567" y="907984"/>
            <a:ext cx="6716053" cy="1022030"/>
          </a:xfrm>
          <a:custGeom>
            <a:avLst/>
            <a:gdLst/>
            <a:ahLst/>
            <a:cxnLst/>
            <a:rect l="l" t="t" r="r" b="b"/>
            <a:pathLst>
              <a:path w="6716053" h="1022030">
                <a:moveTo>
                  <a:pt x="0" y="0"/>
                </a:moveTo>
                <a:lnTo>
                  <a:pt x="6716052" y="0"/>
                </a:lnTo>
                <a:lnTo>
                  <a:pt x="6716052" y="1022029"/>
                </a:lnTo>
                <a:lnTo>
                  <a:pt x="0" y="10220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841448" y="839340"/>
            <a:ext cx="6670290" cy="1067792"/>
            <a:chOff x="0" y="0"/>
            <a:chExt cx="8893720" cy="1423723"/>
          </a:xfrm>
        </p:grpSpPr>
        <p:sp>
          <p:nvSpPr>
            <p:cNvPr id="6" name="Freeform 6"/>
            <p:cNvSpPr/>
            <p:nvPr/>
          </p:nvSpPr>
          <p:spPr>
            <a:xfrm>
              <a:off x="0" y="0"/>
              <a:ext cx="8893720" cy="1423723"/>
            </a:xfrm>
            <a:custGeom>
              <a:avLst/>
              <a:gdLst/>
              <a:ahLst/>
              <a:cxnLst/>
              <a:rect l="l" t="t" r="r" b="b"/>
              <a:pathLst>
                <a:path w="8893720" h="1423723">
                  <a:moveTo>
                    <a:pt x="0" y="0"/>
                  </a:moveTo>
                  <a:lnTo>
                    <a:pt x="8893720" y="0"/>
                  </a:lnTo>
                  <a:lnTo>
                    <a:pt x="8893720" y="1423723"/>
                  </a:lnTo>
                  <a:lnTo>
                    <a:pt x="0" y="1423723"/>
                  </a:lnTo>
                  <a:close/>
                </a:path>
              </a:pathLst>
            </a:custGeom>
            <a:solidFill>
              <a:srgbClr val="000000">
                <a:alpha val="0"/>
              </a:srgbClr>
            </a:solidFill>
          </p:spPr>
          <p:txBody>
            <a:bodyPr/>
            <a:lstStyle/>
            <a:p>
              <a:endParaRPr lang="en-US"/>
            </a:p>
          </p:txBody>
        </p:sp>
        <p:sp>
          <p:nvSpPr>
            <p:cNvPr id="7" name="TextBox 7"/>
            <p:cNvSpPr txBox="1"/>
            <p:nvPr/>
          </p:nvSpPr>
          <p:spPr>
            <a:xfrm>
              <a:off x="0" y="-38100"/>
              <a:ext cx="8893720" cy="1461823"/>
            </a:xfrm>
            <a:prstGeom prst="rect">
              <a:avLst/>
            </a:prstGeom>
          </p:spPr>
          <p:txBody>
            <a:bodyPr lIns="12700" tIns="12700" rIns="12700" bIns="12700" rtlCol="0" anchor="ctr"/>
            <a:lstStyle/>
            <a:p>
              <a:pPr algn="ctr">
                <a:lnSpc>
                  <a:spcPts val="3199"/>
                </a:lnSpc>
              </a:pPr>
              <a:r>
                <a:rPr lang="en-US" sz="3199">
                  <a:solidFill>
                    <a:srgbClr val="000000"/>
                  </a:solidFill>
                  <a:latin typeface="Agrandir"/>
                  <a:ea typeface="Agrandir"/>
                  <a:cs typeface="Agrandir"/>
                  <a:sym typeface="Agrandir"/>
                </a:rPr>
                <a:t>RISING COSTS</a:t>
              </a:r>
            </a:p>
          </p:txBody>
        </p:sp>
      </p:grpSp>
      <p:sp>
        <p:nvSpPr>
          <p:cNvPr id="8" name="TextBox 8"/>
          <p:cNvSpPr txBox="1"/>
          <p:nvPr/>
        </p:nvSpPr>
        <p:spPr>
          <a:xfrm>
            <a:off x="1028700" y="8309730"/>
            <a:ext cx="5159808" cy="899160"/>
          </a:xfrm>
          <a:prstGeom prst="rect">
            <a:avLst/>
          </a:prstGeom>
        </p:spPr>
        <p:txBody>
          <a:bodyPr lIns="0" tIns="0" rIns="0" bIns="0" rtlCol="0" anchor="t">
            <a:spAutoFit/>
          </a:bodyPr>
          <a:lstStyle/>
          <a:p>
            <a:pPr algn="l">
              <a:lnSpc>
                <a:spcPts val="3510"/>
              </a:lnSpc>
            </a:pPr>
            <a:r>
              <a:rPr lang="en-US" sz="2700">
                <a:solidFill>
                  <a:srgbClr val="000000"/>
                </a:solidFill>
                <a:latin typeface="Aileron Thin"/>
                <a:ea typeface="Aileron Thin"/>
                <a:cs typeface="Aileron Thin"/>
                <a:sym typeface="Aileron Thin"/>
              </a:rPr>
              <a:t>The Child Care Conundrum: Taking Action on the Child Care Burden</a:t>
            </a:r>
          </a:p>
        </p:txBody>
      </p:sp>
      <p:sp>
        <p:nvSpPr>
          <p:cNvPr id="9" name="TextBox 9"/>
          <p:cNvSpPr txBox="1"/>
          <p:nvPr/>
        </p:nvSpPr>
        <p:spPr>
          <a:xfrm>
            <a:off x="6798013" y="8471655"/>
            <a:ext cx="2752101" cy="316230"/>
          </a:xfrm>
          <a:prstGeom prst="rect">
            <a:avLst/>
          </a:prstGeom>
        </p:spPr>
        <p:txBody>
          <a:bodyPr lIns="0" tIns="0" rIns="0" bIns="0" rtlCol="0" anchor="t">
            <a:spAutoFit/>
          </a:bodyPr>
          <a:lstStyle/>
          <a:p>
            <a:pPr algn="l">
              <a:lnSpc>
                <a:spcPts val="2700"/>
              </a:lnSpc>
            </a:pPr>
            <a:r>
              <a:rPr lang="en-US" sz="2700" b="1">
                <a:solidFill>
                  <a:srgbClr val="000000"/>
                </a:solidFill>
                <a:latin typeface="Aileron Bold"/>
                <a:ea typeface="Aileron Bold"/>
                <a:cs typeface="Aileron Bold"/>
                <a:sym typeface="Aileron Bold"/>
              </a:rPr>
              <a:t>Presented by</a:t>
            </a:r>
          </a:p>
        </p:txBody>
      </p:sp>
      <p:sp>
        <p:nvSpPr>
          <p:cNvPr id="10" name="TextBox 10"/>
          <p:cNvSpPr txBox="1"/>
          <p:nvPr/>
        </p:nvSpPr>
        <p:spPr>
          <a:xfrm>
            <a:off x="6798013" y="8902185"/>
            <a:ext cx="3216476" cy="316230"/>
          </a:xfrm>
          <a:prstGeom prst="rect">
            <a:avLst/>
          </a:prstGeom>
        </p:spPr>
        <p:txBody>
          <a:bodyPr lIns="0" tIns="0" rIns="0" bIns="0" rtlCol="0" anchor="t">
            <a:spAutoFit/>
          </a:bodyPr>
          <a:lstStyle/>
          <a:p>
            <a:pPr algn="l">
              <a:lnSpc>
                <a:spcPts val="2700"/>
              </a:lnSpc>
            </a:pPr>
            <a:r>
              <a:rPr lang="en-US" sz="2700">
                <a:solidFill>
                  <a:srgbClr val="000000"/>
                </a:solidFill>
                <a:latin typeface="Aileron Thin"/>
                <a:ea typeface="Aileron Thin"/>
                <a:cs typeface="Aileron Thin"/>
                <a:sym typeface="Aileron Thin"/>
              </a:rPr>
              <a:t>Barath Anandaraman</a:t>
            </a:r>
          </a:p>
        </p:txBody>
      </p:sp>
      <p:sp>
        <p:nvSpPr>
          <p:cNvPr id="11" name="TextBox 11"/>
          <p:cNvSpPr txBox="1"/>
          <p:nvPr/>
        </p:nvSpPr>
        <p:spPr>
          <a:xfrm>
            <a:off x="14167154" y="1095602"/>
            <a:ext cx="3092146" cy="811530"/>
          </a:xfrm>
          <a:prstGeom prst="rect">
            <a:avLst/>
          </a:prstGeom>
        </p:spPr>
        <p:txBody>
          <a:bodyPr lIns="0" tIns="0" rIns="0" bIns="0" rtlCol="0" anchor="t">
            <a:spAutoFit/>
          </a:bodyPr>
          <a:lstStyle/>
          <a:p>
            <a:pPr algn="r">
              <a:lnSpc>
                <a:spcPts val="2700"/>
              </a:lnSpc>
            </a:pPr>
            <a:r>
              <a:rPr lang="en-US" sz="2700" b="1">
                <a:solidFill>
                  <a:srgbClr val="000000"/>
                </a:solidFill>
                <a:latin typeface="Agrandir Bold"/>
                <a:ea typeface="Agrandir Bold"/>
                <a:cs typeface="Agrandir Bold"/>
                <a:sym typeface="Agrandir Bold"/>
              </a:rPr>
              <a:t>BELLEVUE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9F4"/>
        </a:solidFill>
        <a:effectLst/>
      </p:bgPr>
    </p:bg>
    <p:spTree>
      <p:nvGrpSpPr>
        <p:cNvPr id="1" name=""/>
        <p:cNvGrpSpPr/>
        <p:nvPr/>
      </p:nvGrpSpPr>
      <p:grpSpPr>
        <a:xfrm>
          <a:off x="0" y="0"/>
          <a:ext cx="0" cy="0"/>
          <a:chOff x="0" y="0"/>
          <a:chExt cx="0" cy="0"/>
        </a:xfrm>
      </p:grpSpPr>
      <p:sp>
        <p:nvSpPr>
          <p:cNvPr id="2" name="Freeform 2"/>
          <p:cNvSpPr/>
          <p:nvPr/>
        </p:nvSpPr>
        <p:spPr>
          <a:xfrm>
            <a:off x="1028700" y="2181661"/>
            <a:ext cx="549990" cy="549990"/>
          </a:xfrm>
          <a:custGeom>
            <a:avLst/>
            <a:gdLst/>
            <a:ahLst/>
            <a:cxnLst/>
            <a:rect l="l" t="t" r="r" b="b"/>
            <a:pathLst>
              <a:path w="549990" h="549990">
                <a:moveTo>
                  <a:pt x="0" y="0"/>
                </a:moveTo>
                <a:lnTo>
                  <a:pt x="549990" y="0"/>
                </a:lnTo>
                <a:lnTo>
                  <a:pt x="549990" y="549990"/>
                </a:lnTo>
                <a:lnTo>
                  <a:pt x="0" y="5499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1028700" y="114282"/>
            <a:ext cx="7790707" cy="1513332"/>
          </a:xfrm>
          <a:prstGeom prst="rect">
            <a:avLst/>
          </a:prstGeom>
        </p:spPr>
        <p:txBody>
          <a:bodyPr lIns="0" tIns="0" rIns="0" bIns="0" rtlCol="0" anchor="t">
            <a:spAutoFit/>
          </a:bodyPr>
          <a:lstStyle/>
          <a:p>
            <a:pPr algn="l">
              <a:lnSpc>
                <a:spcPts val="9330"/>
              </a:lnSpc>
            </a:pPr>
            <a:r>
              <a:rPr lang="en-US" sz="9330" spc="-466">
                <a:solidFill>
                  <a:srgbClr val="000000"/>
                </a:solidFill>
                <a:latin typeface="Agrandir"/>
                <a:ea typeface="Agrandir"/>
                <a:cs typeface="Agrandir"/>
                <a:sym typeface="Agrandir"/>
              </a:rPr>
              <a:t>Let’s Act Now</a:t>
            </a:r>
          </a:p>
        </p:txBody>
      </p:sp>
      <p:sp>
        <p:nvSpPr>
          <p:cNvPr id="4" name="TextBox 4"/>
          <p:cNvSpPr txBox="1"/>
          <p:nvPr/>
        </p:nvSpPr>
        <p:spPr>
          <a:xfrm>
            <a:off x="1945205" y="2052796"/>
            <a:ext cx="6874202" cy="779145"/>
          </a:xfrm>
          <a:prstGeom prst="rect">
            <a:avLst/>
          </a:prstGeom>
        </p:spPr>
        <p:txBody>
          <a:bodyPr lIns="0" tIns="0" rIns="0" bIns="0" rtlCol="0" anchor="t">
            <a:spAutoFit/>
          </a:bodyPr>
          <a:lstStyle/>
          <a:p>
            <a:pPr algn="l">
              <a:lnSpc>
                <a:spcPts val="3120"/>
              </a:lnSpc>
            </a:pPr>
            <a:r>
              <a:rPr lang="en-US" sz="2400">
                <a:solidFill>
                  <a:srgbClr val="000000"/>
                </a:solidFill>
                <a:latin typeface="Aileron Thin"/>
                <a:ea typeface="Aileron Thin"/>
                <a:cs typeface="Aileron Thin"/>
                <a:sym typeface="Aileron Thin"/>
              </a:rPr>
              <a:t>Childcare burden is a growing crisis that touches every part of our economy</a:t>
            </a:r>
          </a:p>
        </p:txBody>
      </p:sp>
      <p:sp>
        <p:nvSpPr>
          <p:cNvPr id="5" name="TextBox 5"/>
          <p:cNvSpPr txBox="1"/>
          <p:nvPr/>
        </p:nvSpPr>
        <p:spPr>
          <a:xfrm>
            <a:off x="1945205" y="3308866"/>
            <a:ext cx="6874202" cy="779145"/>
          </a:xfrm>
          <a:prstGeom prst="rect">
            <a:avLst/>
          </a:prstGeom>
        </p:spPr>
        <p:txBody>
          <a:bodyPr lIns="0" tIns="0" rIns="0" bIns="0" rtlCol="0" anchor="t">
            <a:spAutoFit/>
          </a:bodyPr>
          <a:lstStyle/>
          <a:p>
            <a:pPr algn="l">
              <a:lnSpc>
                <a:spcPts val="3120"/>
              </a:lnSpc>
            </a:pPr>
            <a:r>
              <a:rPr lang="en-US" sz="2400">
                <a:solidFill>
                  <a:srgbClr val="000000"/>
                </a:solidFill>
                <a:latin typeface="Aileron Thin"/>
                <a:ea typeface="Aileron Thin"/>
                <a:cs typeface="Aileron Thin"/>
                <a:sym typeface="Aileron Thin"/>
              </a:rPr>
              <a:t>We have the data, we see the trends - now is the time for action</a:t>
            </a:r>
          </a:p>
        </p:txBody>
      </p:sp>
      <p:sp>
        <p:nvSpPr>
          <p:cNvPr id="6" name="TextBox 6"/>
          <p:cNvSpPr txBox="1"/>
          <p:nvPr/>
        </p:nvSpPr>
        <p:spPr>
          <a:xfrm>
            <a:off x="1945205" y="4564261"/>
            <a:ext cx="6874202" cy="779145"/>
          </a:xfrm>
          <a:prstGeom prst="rect">
            <a:avLst/>
          </a:prstGeom>
        </p:spPr>
        <p:txBody>
          <a:bodyPr lIns="0" tIns="0" rIns="0" bIns="0" rtlCol="0" anchor="t">
            <a:spAutoFit/>
          </a:bodyPr>
          <a:lstStyle/>
          <a:p>
            <a:pPr algn="l">
              <a:lnSpc>
                <a:spcPts val="3120"/>
              </a:lnSpc>
            </a:pPr>
            <a:r>
              <a:rPr lang="en-US" sz="2400">
                <a:solidFill>
                  <a:srgbClr val="000000"/>
                </a:solidFill>
                <a:latin typeface="Aileron Thin"/>
                <a:ea typeface="Aileron Thin"/>
                <a:cs typeface="Aileron Thin"/>
                <a:sym typeface="Aileron Thin"/>
              </a:rPr>
              <a:t>Support policies, promote workplace change, and advocate for affordable childcare</a:t>
            </a:r>
          </a:p>
        </p:txBody>
      </p:sp>
      <p:sp>
        <p:nvSpPr>
          <p:cNvPr id="7" name="TextBox 7"/>
          <p:cNvSpPr txBox="1"/>
          <p:nvPr/>
        </p:nvSpPr>
        <p:spPr>
          <a:xfrm>
            <a:off x="1945205" y="5819656"/>
            <a:ext cx="6874202" cy="779145"/>
          </a:xfrm>
          <a:prstGeom prst="rect">
            <a:avLst/>
          </a:prstGeom>
        </p:spPr>
        <p:txBody>
          <a:bodyPr lIns="0" tIns="0" rIns="0" bIns="0" rtlCol="0" anchor="t">
            <a:spAutoFit/>
          </a:bodyPr>
          <a:lstStyle/>
          <a:p>
            <a:pPr algn="l">
              <a:lnSpc>
                <a:spcPts val="3120"/>
              </a:lnSpc>
            </a:pPr>
            <a:r>
              <a:rPr lang="en-US" sz="2400">
                <a:solidFill>
                  <a:srgbClr val="000000"/>
                </a:solidFill>
                <a:latin typeface="Aileron Thin"/>
                <a:ea typeface="Aileron Thin"/>
                <a:cs typeface="Aileron Thin"/>
                <a:sym typeface="Aileron Thin"/>
              </a:rPr>
              <a:t>Together, we can build a future where every family thrives</a:t>
            </a:r>
          </a:p>
        </p:txBody>
      </p:sp>
      <p:sp>
        <p:nvSpPr>
          <p:cNvPr id="8" name="Freeform 8"/>
          <p:cNvSpPr/>
          <p:nvPr/>
        </p:nvSpPr>
        <p:spPr>
          <a:xfrm>
            <a:off x="1028700" y="3437731"/>
            <a:ext cx="549990" cy="549990"/>
          </a:xfrm>
          <a:custGeom>
            <a:avLst/>
            <a:gdLst/>
            <a:ahLst/>
            <a:cxnLst/>
            <a:rect l="l" t="t" r="r" b="b"/>
            <a:pathLst>
              <a:path w="549990" h="549990">
                <a:moveTo>
                  <a:pt x="0" y="0"/>
                </a:moveTo>
                <a:lnTo>
                  <a:pt x="549990" y="0"/>
                </a:lnTo>
                <a:lnTo>
                  <a:pt x="549990" y="549989"/>
                </a:lnTo>
                <a:lnTo>
                  <a:pt x="0" y="5499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1028700" y="4693126"/>
            <a:ext cx="549990" cy="549990"/>
          </a:xfrm>
          <a:custGeom>
            <a:avLst/>
            <a:gdLst/>
            <a:ahLst/>
            <a:cxnLst/>
            <a:rect l="l" t="t" r="r" b="b"/>
            <a:pathLst>
              <a:path w="549990" h="549990">
                <a:moveTo>
                  <a:pt x="0" y="0"/>
                </a:moveTo>
                <a:lnTo>
                  <a:pt x="549990" y="0"/>
                </a:lnTo>
                <a:lnTo>
                  <a:pt x="549990" y="549989"/>
                </a:lnTo>
                <a:lnTo>
                  <a:pt x="0" y="5499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1028700" y="5948521"/>
            <a:ext cx="549990" cy="549990"/>
          </a:xfrm>
          <a:custGeom>
            <a:avLst/>
            <a:gdLst/>
            <a:ahLst/>
            <a:cxnLst/>
            <a:rect l="l" t="t" r="r" b="b"/>
            <a:pathLst>
              <a:path w="549990" h="549990">
                <a:moveTo>
                  <a:pt x="0" y="0"/>
                </a:moveTo>
                <a:lnTo>
                  <a:pt x="549990" y="0"/>
                </a:lnTo>
                <a:lnTo>
                  <a:pt x="549990" y="549989"/>
                </a:lnTo>
                <a:lnTo>
                  <a:pt x="0" y="5499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1" name="Group 11"/>
          <p:cNvGrpSpPr/>
          <p:nvPr/>
        </p:nvGrpSpPr>
        <p:grpSpPr>
          <a:xfrm>
            <a:off x="-1391181" y="8239139"/>
            <a:ext cx="20869958" cy="11317430"/>
            <a:chOff x="0" y="0"/>
            <a:chExt cx="27826611" cy="15089907"/>
          </a:xfrm>
        </p:grpSpPr>
        <p:sp>
          <p:nvSpPr>
            <p:cNvPr id="12" name="Freeform 12"/>
            <p:cNvSpPr/>
            <p:nvPr/>
          </p:nvSpPr>
          <p:spPr>
            <a:xfrm>
              <a:off x="0" y="0"/>
              <a:ext cx="27826590" cy="15089887"/>
            </a:xfrm>
            <a:custGeom>
              <a:avLst/>
              <a:gdLst/>
              <a:ahLst/>
              <a:cxnLst/>
              <a:rect l="l" t="t" r="r" b="b"/>
              <a:pathLst>
                <a:path w="27826590" h="15089887">
                  <a:moveTo>
                    <a:pt x="0" y="0"/>
                  </a:moveTo>
                  <a:lnTo>
                    <a:pt x="27826590" y="0"/>
                  </a:lnTo>
                  <a:lnTo>
                    <a:pt x="27826590" y="15089887"/>
                  </a:lnTo>
                  <a:lnTo>
                    <a:pt x="0" y="15089887"/>
                  </a:lnTo>
                  <a:lnTo>
                    <a:pt x="0" y="0"/>
                  </a:lnTo>
                  <a:close/>
                </a:path>
              </a:pathLst>
            </a:custGeom>
            <a:blipFill>
              <a:blip r:embed="rId5"/>
              <a:stretch>
                <a:fillRect/>
              </a:stretch>
            </a:blipFill>
          </p:spPr>
          <p:txBody>
            <a:bodyPr/>
            <a:lstStyle/>
            <a:p>
              <a:endParaRPr lang="en-US"/>
            </a:p>
          </p:txBody>
        </p:sp>
      </p:grpSp>
      <p:sp>
        <p:nvSpPr>
          <p:cNvPr id="13" name="Freeform 13"/>
          <p:cNvSpPr/>
          <p:nvPr/>
        </p:nvSpPr>
        <p:spPr>
          <a:xfrm>
            <a:off x="8504962" y="209532"/>
            <a:ext cx="10056323" cy="10093025"/>
          </a:xfrm>
          <a:custGeom>
            <a:avLst/>
            <a:gdLst/>
            <a:ahLst/>
            <a:cxnLst/>
            <a:rect l="l" t="t" r="r" b="b"/>
            <a:pathLst>
              <a:path w="10056323" h="10093025">
                <a:moveTo>
                  <a:pt x="0" y="0"/>
                </a:moveTo>
                <a:lnTo>
                  <a:pt x="10056323" y="0"/>
                </a:lnTo>
                <a:lnTo>
                  <a:pt x="10056323" y="10093025"/>
                </a:lnTo>
                <a:lnTo>
                  <a:pt x="0" y="10093025"/>
                </a:lnTo>
                <a:lnTo>
                  <a:pt x="0" y="0"/>
                </a:lnTo>
                <a:close/>
              </a:path>
            </a:pathLst>
          </a:custGeom>
          <a:blipFill>
            <a:blip r:embed="rId6">
              <a:extLst>
                <a:ext uri="{96DAC541-7B7A-43D3-8B79-37D633B846F1}">
                  <asvg:svgBlip xmlns:asvg="http://schemas.microsoft.com/office/drawing/2016/SVG/main" r:embed="rId7"/>
                </a:ext>
              </a:extLst>
            </a:blip>
            <a:stretch>
              <a:fillRect t="-30" b="-30"/>
            </a:stretch>
          </a:blipFill>
        </p:spPr>
        <p:txBody>
          <a:bodyPr/>
          <a:lstStyle/>
          <a:p>
            <a:endParaRPr lang="en-US"/>
          </a:p>
        </p:txBody>
      </p:sp>
      <p:grpSp>
        <p:nvGrpSpPr>
          <p:cNvPr id="14" name="Group 14"/>
          <p:cNvGrpSpPr/>
          <p:nvPr/>
        </p:nvGrpSpPr>
        <p:grpSpPr>
          <a:xfrm>
            <a:off x="-1391181" y="7838913"/>
            <a:ext cx="6327790" cy="4467387"/>
            <a:chOff x="0" y="0"/>
            <a:chExt cx="8437053" cy="5956516"/>
          </a:xfrm>
        </p:grpSpPr>
        <p:sp>
          <p:nvSpPr>
            <p:cNvPr id="15" name="Freeform 15"/>
            <p:cNvSpPr/>
            <p:nvPr/>
          </p:nvSpPr>
          <p:spPr>
            <a:xfrm>
              <a:off x="0" y="0"/>
              <a:ext cx="8436991" cy="5956554"/>
            </a:xfrm>
            <a:custGeom>
              <a:avLst/>
              <a:gdLst/>
              <a:ahLst/>
              <a:cxnLst/>
              <a:rect l="l" t="t" r="r" b="b"/>
              <a:pathLst>
                <a:path w="8436991" h="5956554">
                  <a:moveTo>
                    <a:pt x="0" y="0"/>
                  </a:moveTo>
                  <a:lnTo>
                    <a:pt x="8436991" y="0"/>
                  </a:lnTo>
                  <a:lnTo>
                    <a:pt x="8436991" y="5956554"/>
                  </a:lnTo>
                  <a:lnTo>
                    <a:pt x="0" y="5956554"/>
                  </a:lnTo>
                  <a:lnTo>
                    <a:pt x="0" y="0"/>
                  </a:lnTo>
                  <a:close/>
                </a:path>
              </a:pathLst>
            </a:custGeom>
            <a:blipFill>
              <a:blip r:embed="rId8"/>
              <a:stretch>
                <a:fillRect t="-49" b="-48"/>
              </a:stretch>
            </a:blipFill>
          </p:spPr>
          <p:txBody>
            <a:bodyPr/>
            <a:lstStyle/>
            <a:p>
              <a:endParaRPr lang="en-US"/>
            </a:p>
          </p:txBody>
        </p:sp>
      </p:gr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
        <p:nvSpPr>
          <p:cNvPr id="17" name="Freeform 17"/>
          <p:cNvSpPr/>
          <p:nvPr/>
        </p:nvSpPr>
        <p:spPr>
          <a:xfrm>
            <a:off x="5868246" y="7589038"/>
            <a:ext cx="5075580" cy="3746701"/>
          </a:xfrm>
          <a:custGeom>
            <a:avLst/>
            <a:gdLst/>
            <a:ahLst/>
            <a:cxnLst/>
            <a:rect l="l" t="t" r="r" b="b"/>
            <a:pathLst>
              <a:path w="5075580" h="3746701">
                <a:moveTo>
                  <a:pt x="0" y="0"/>
                </a:moveTo>
                <a:lnTo>
                  <a:pt x="5075580" y="0"/>
                </a:lnTo>
                <a:lnTo>
                  <a:pt x="5075580" y="3746701"/>
                </a:lnTo>
                <a:lnTo>
                  <a:pt x="0" y="3746701"/>
                </a:lnTo>
                <a:lnTo>
                  <a:pt x="0" y="0"/>
                </a:lnTo>
                <a:close/>
              </a:path>
            </a:pathLst>
          </a:custGeom>
          <a:blipFill>
            <a:blip r:embed="rId9"/>
            <a:stretch>
              <a:fillRect t="-323" b="-323"/>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9F4"/>
        </a:solidFill>
        <a:effectLst/>
      </p:bgPr>
    </p:bg>
    <p:spTree>
      <p:nvGrpSpPr>
        <p:cNvPr id="1" name=""/>
        <p:cNvGrpSpPr/>
        <p:nvPr/>
      </p:nvGrpSpPr>
      <p:grpSpPr>
        <a:xfrm>
          <a:off x="0" y="0"/>
          <a:ext cx="0" cy="0"/>
          <a:chOff x="0" y="0"/>
          <a:chExt cx="0" cy="0"/>
        </a:xfrm>
      </p:grpSpPr>
      <p:sp>
        <p:nvSpPr>
          <p:cNvPr id="2" name="Freeform 2"/>
          <p:cNvSpPr/>
          <p:nvPr/>
        </p:nvSpPr>
        <p:spPr>
          <a:xfrm>
            <a:off x="10127031" y="8904010"/>
            <a:ext cx="7132269" cy="708580"/>
          </a:xfrm>
          <a:custGeom>
            <a:avLst/>
            <a:gdLst/>
            <a:ahLst/>
            <a:cxnLst/>
            <a:rect l="l" t="t" r="r" b="b"/>
            <a:pathLst>
              <a:path w="7132269" h="708580">
                <a:moveTo>
                  <a:pt x="0" y="0"/>
                </a:moveTo>
                <a:lnTo>
                  <a:pt x="7132269" y="0"/>
                </a:lnTo>
                <a:lnTo>
                  <a:pt x="7132269" y="708580"/>
                </a:lnTo>
                <a:lnTo>
                  <a:pt x="0" y="7085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H="1">
            <a:off x="9340054" y="1447736"/>
            <a:ext cx="7725358" cy="7810564"/>
          </a:xfrm>
          <a:custGeom>
            <a:avLst/>
            <a:gdLst/>
            <a:ahLst/>
            <a:cxnLst/>
            <a:rect l="l" t="t" r="r" b="b"/>
            <a:pathLst>
              <a:path w="7725358" h="7810564">
                <a:moveTo>
                  <a:pt x="7725358" y="0"/>
                </a:moveTo>
                <a:lnTo>
                  <a:pt x="0" y="0"/>
                </a:lnTo>
                <a:lnTo>
                  <a:pt x="0" y="7810564"/>
                </a:lnTo>
                <a:lnTo>
                  <a:pt x="7725358" y="7810564"/>
                </a:lnTo>
                <a:lnTo>
                  <a:pt x="7725358" y="0"/>
                </a:lnTo>
                <a:close/>
              </a:path>
            </a:pathLst>
          </a:custGeom>
          <a:blipFill>
            <a:blip r:embed="rId5">
              <a:extLst>
                <a:ext uri="{96DAC541-7B7A-43D3-8B79-37D633B846F1}">
                  <asvg:svgBlip xmlns:asvg="http://schemas.microsoft.com/office/drawing/2016/SVG/main" r:embed="rId6"/>
                </a:ext>
              </a:extLst>
            </a:blip>
            <a:stretch>
              <a:fillRect l="-83" r="-83"/>
            </a:stretch>
          </a:blipFill>
        </p:spPr>
        <p:txBody>
          <a:bodyPr/>
          <a:lstStyle/>
          <a:p>
            <a:endParaRPr lang="en-US"/>
          </a:p>
        </p:txBody>
      </p:sp>
      <p:sp>
        <p:nvSpPr>
          <p:cNvPr id="4" name="Freeform 4"/>
          <p:cNvSpPr/>
          <p:nvPr/>
        </p:nvSpPr>
        <p:spPr>
          <a:xfrm>
            <a:off x="589807" y="1128315"/>
            <a:ext cx="8559747" cy="8559747"/>
          </a:xfrm>
          <a:custGeom>
            <a:avLst/>
            <a:gdLst/>
            <a:ahLst/>
            <a:cxnLst/>
            <a:rect l="l" t="t" r="r" b="b"/>
            <a:pathLst>
              <a:path w="8559747" h="8559747">
                <a:moveTo>
                  <a:pt x="0" y="0"/>
                </a:moveTo>
                <a:lnTo>
                  <a:pt x="8559747" y="0"/>
                </a:lnTo>
                <a:lnTo>
                  <a:pt x="8559747" y="8559747"/>
                </a:lnTo>
                <a:lnTo>
                  <a:pt x="0" y="8559747"/>
                </a:lnTo>
                <a:lnTo>
                  <a:pt x="0" y="0"/>
                </a:lnTo>
                <a:close/>
              </a:path>
            </a:pathLst>
          </a:custGeom>
          <a:blipFill>
            <a:blip r:embed="rId7"/>
            <a:stretch>
              <a:fillRect/>
            </a:stretch>
          </a:blipFill>
        </p:spPr>
        <p:txBody>
          <a:bodyPr/>
          <a:lstStyle/>
          <a:p>
            <a:endParaRPr lang="en-US"/>
          </a:p>
        </p:txBody>
      </p:sp>
      <p:sp>
        <p:nvSpPr>
          <p:cNvPr id="5" name="Freeform 5"/>
          <p:cNvSpPr/>
          <p:nvPr/>
        </p:nvSpPr>
        <p:spPr>
          <a:xfrm>
            <a:off x="1028700" y="2181661"/>
            <a:ext cx="549990" cy="549990"/>
          </a:xfrm>
          <a:custGeom>
            <a:avLst/>
            <a:gdLst/>
            <a:ahLst/>
            <a:cxnLst/>
            <a:rect l="l" t="t" r="r" b="b"/>
            <a:pathLst>
              <a:path w="549990" h="549990">
                <a:moveTo>
                  <a:pt x="0" y="0"/>
                </a:moveTo>
                <a:lnTo>
                  <a:pt x="549990" y="0"/>
                </a:lnTo>
                <a:lnTo>
                  <a:pt x="549990" y="549990"/>
                </a:lnTo>
                <a:lnTo>
                  <a:pt x="0" y="5499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028700" y="3437731"/>
            <a:ext cx="549990" cy="549990"/>
          </a:xfrm>
          <a:custGeom>
            <a:avLst/>
            <a:gdLst/>
            <a:ahLst/>
            <a:cxnLst/>
            <a:rect l="l" t="t" r="r" b="b"/>
            <a:pathLst>
              <a:path w="549990" h="549990">
                <a:moveTo>
                  <a:pt x="0" y="0"/>
                </a:moveTo>
                <a:lnTo>
                  <a:pt x="549990" y="0"/>
                </a:lnTo>
                <a:lnTo>
                  <a:pt x="549990" y="549989"/>
                </a:lnTo>
                <a:lnTo>
                  <a:pt x="0" y="5499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1028700" y="5078023"/>
            <a:ext cx="549990" cy="549990"/>
          </a:xfrm>
          <a:custGeom>
            <a:avLst/>
            <a:gdLst/>
            <a:ahLst/>
            <a:cxnLst/>
            <a:rect l="l" t="t" r="r" b="b"/>
            <a:pathLst>
              <a:path w="549990" h="549990">
                <a:moveTo>
                  <a:pt x="0" y="0"/>
                </a:moveTo>
                <a:lnTo>
                  <a:pt x="549990" y="0"/>
                </a:lnTo>
                <a:lnTo>
                  <a:pt x="549990" y="549990"/>
                </a:lnTo>
                <a:lnTo>
                  <a:pt x="0" y="5499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1028700" y="6794063"/>
            <a:ext cx="549990" cy="549990"/>
          </a:xfrm>
          <a:custGeom>
            <a:avLst/>
            <a:gdLst/>
            <a:ahLst/>
            <a:cxnLst/>
            <a:rect l="l" t="t" r="r" b="b"/>
            <a:pathLst>
              <a:path w="549990" h="549990">
                <a:moveTo>
                  <a:pt x="0" y="0"/>
                </a:moveTo>
                <a:lnTo>
                  <a:pt x="549990" y="0"/>
                </a:lnTo>
                <a:lnTo>
                  <a:pt x="549990" y="549990"/>
                </a:lnTo>
                <a:lnTo>
                  <a:pt x="0" y="5499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028700" y="8320036"/>
            <a:ext cx="549990" cy="549990"/>
          </a:xfrm>
          <a:custGeom>
            <a:avLst/>
            <a:gdLst/>
            <a:ahLst/>
            <a:cxnLst/>
            <a:rect l="l" t="t" r="r" b="b"/>
            <a:pathLst>
              <a:path w="549990" h="549990">
                <a:moveTo>
                  <a:pt x="0" y="0"/>
                </a:moveTo>
                <a:lnTo>
                  <a:pt x="549990" y="0"/>
                </a:lnTo>
                <a:lnTo>
                  <a:pt x="549990" y="549989"/>
                </a:lnTo>
                <a:lnTo>
                  <a:pt x="0" y="5499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TextBox 10"/>
          <p:cNvSpPr txBox="1"/>
          <p:nvPr/>
        </p:nvSpPr>
        <p:spPr>
          <a:xfrm>
            <a:off x="1028700" y="76200"/>
            <a:ext cx="16230600" cy="2171700"/>
          </a:xfrm>
          <a:prstGeom prst="rect">
            <a:avLst/>
          </a:prstGeom>
        </p:spPr>
        <p:txBody>
          <a:bodyPr lIns="0" tIns="0" rIns="0" bIns="0" rtlCol="0" anchor="t">
            <a:spAutoFit/>
          </a:bodyPr>
          <a:lstStyle/>
          <a:p>
            <a:pPr algn="ctr">
              <a:lnSpc>
                <a:spcPts val="7500"/>
              </a:lnSpc>
            </a:pPr>
            <a:r>
              <a:rPr lang="en-US" sz="7500" spc="-375" dirty="0">
                <a:solidFill>
                  <a:srgbClr val="000000"/>
                </a:solidFill>
                <a:latin typeface="Agrandir"/>
                <a:ea typeface="Agrandir"/>
                <a:cs typeface="Agrandir"/>
                <a:sym typeface="Agrandir"/>
              </a:rPr>
              <a:t>The Childcare Conundrum</a:t>
            </a:r>
          </a:p>
          <a:p>
            <a:pPr algn="l">
              <a:lnSpc>
                <a:spcPts val="7500"/>
              </a:lnSpc>
            </a:pPr>
            <a:endParaRPr lang="en-US" sz="7500" spc="-375" dirty="0">
              <a:solidFill>
                <a:srgbClr val="000000"/>
              </a:solidFill>
              <a:latin typeface="Agrandir"/>
              <a:ea typeface="Agrandir"/>
              <a:cs typeface="Agrandir"/>
              <a:sym typeface="Agrandir"/>
            </a:endParaRP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
        <p:nvSpPr>
          <p:cNvPr id="12" name="TextBox 12"/>
          <p:cNvSpPr txBox="1"/>
          <p:nvPr/>
        </p:nvSpPr>
        <p:spPr>
          <a:xfrm>
            <a:off x="1945205" y="2052796"/>
            <a:ext cx="6874202" cy="779145"/>
          </a:xfrm>
          <a:prstGeom prst="rect">
            <a:avLst/>
          </a:prstGeom>
        </p:spPr>
        <p:txBody>
          <a:bodyPr lIns="0" tIns="0" rIns="0" bIns="0" rtlCol="0" anchor="t">
            <a:spAutoFit/>
          </a:bodyPr>
          <a:lstStyle/>
          <a:p>
            <a:pPr algn="l">
              <a:lnSpc>
                <a:spcPts val="3120"/>
              </a:lnSpc>
            </a:pPr>
            <a:r>
              <a:rPr lang="en-US" sz="2400">
                <a:solidFill>
                  <a:srgbClr val="000000"/>
                </a:solidFill>
                <a:latin typeface="Aileron Thin"/>
                <a:ea typeface="Aileron Thin"/>
                <a:cs typeface="Aileron Thin"/>
                <a:sym typeface="Aileron Thin"/>
              </a:rPr>
              <a:t>Annual childcare costs have surged over 47% in 15 years, now surpassing $6,000 per child per year</a:t>
            </a:r>
          </a:p>
        </p:txBody>
      </p:sp>
      <p:sp>
        <p:nvSpPr>
          <p:cNvPr id="13" name="TextBox 13"/>
          <p:cNvSpPr txBox="1"/>
          <p:nvPr/>
        </p:nvSpPr>
        <p:spPr>
          <a:xfrm>
            <a:off x="1945205" y="3308866"/>
            <a:ext cx="6874202" cy="1169670"/>
          </a:xfrm>
          <a:prstGeom prst="rect">
            <a:avLst/>
          </a:prstGeom>
        </p:spPr>
        <p:txBody>
          <a:bodyPr lIns="0" tIns="0" rIns="0" bIns="0" rtlCol="0" anchor="t">
            <a:spAutoFit/>
          </a:bodyPr>
          <a:lstStyle/>
          <a:p>
            <a:pPr algn="l">
              <a:lnSpc>
                <a:spcPts val="3120"/>
              </a:lnSpc>
            </a:pPr>
            <a:r>
              <a:rPr lang="en-US" sz="2400">
                <a:solidFill>
                  <a:srgbClr val="000000"/>
                </a:solidFill>
                <a:latin typeface="Aileron Thin"/>
                <a:ea typeface="Aileron Thin"/>
                <a:cs typeface="Aileron Thin"/>
                <a:sym typeface="Aileron Thin"/>
              </a:rPr>
              <a:t>This escalating expense is creating a national crisis, particularly for lower-income families and single earners</a:t>
            </a:r>
          </a:p>
        </p:txBody>
      </p:sp>
      <p:sp>
        <p:nvSpPr>
          <p:cNvPr id="14" name="TextBox 14"/>
          <p:cNvSpPr txBox="1"/>
          <p:nvPr/>
        </p:nvSpPr>
        <p:spPr>
          <a:xfrm>
            <a:off x="1945205" y="4809066"/>
            <a:ext cx="6874202" cy="1169670"/>
          </a:xfrm>
          <a:prstGeom prst="rect">
            <a:avLst/>
          </a:prstGeom>
        </p:spPr>
        <p:txBody>
          <a:bodyPr lIns="0" tIns="0" rIns="0" bIns="0" rtlCol="0" anchor="t">
            <a:spAutoFit/>
          </a:bodyPr>
          <a:lstStyle/>
          <a:p>
            <a:pPr algn="l">
              <a:lnSpc>
                <a:spcPts val="3120"/>
              </a:lnSpc>
            </a:pPr>
            <a:r>
              <a:rPr lang="en-US" sz="2400">
                <a:solidFill>
                  <a:srgbClr val="000000"/>
                </a:solidFill>
                <a:latin typeface="Aileron Thin"/>
                <a:ea typeface="Aileron Thin"/>
                <a:cs typeface="Aileron Thin"/>
                <a:sym typeface="Aileron Thin"/>
              </a:rPr>
              <a:t>Single women are disproportionately affected, spending over 22% of their earnings on childcare compared to 14.9% for single men</a:t>
            </a:r>
          </a:p>
        </p:txBody>
      </p:sp>
      <p:sp>
        <p:nvSpPr>
          <p:cNvPr id="15" name="TextBox 15"/>
          <p:cNvSpPr txBox="1"/>
          <p:nvPr/>
        </p:nvSpPr>
        <p:spPr>
          <a:xfrm>
            <a:off x="1945205" y="6469935"/>
            <a:ext cx="6874202" cy="1169670"/>
          </a:xfrm>
          <a:prstGeom prst="rect">
            <a:avLst/>
          </a:prstGeom>
        </p:spPr>
        <p:txBody>
          <a:bodyPr lIns="0" tIns="0" rIns="0" bIns="0" rtlCol="0" anchor="t">
            <a:spAutoFit/>
          </a:bodyPr>
          <a:lstStyle/>
          <a:p>
            <a:pPr algn="l">
              <a:lnSpc>
                <a:spcPts val="3120"/>
              </a:lnSpc>
            </a:pPr>
            <a:r>
              <a:rPr lang="en-US" sz="2400">
                <a:solidFill>
                  <a:srgbClr val="000000"/>
                </a:solidFill>
                <a:latin typeface="Aileron Thin"/>
                <a:ea typeface="Aileron Thin"/>
                <a:cs typeface="Aileron Thin"/>
                <a:sym typeface="Aileron Thin"/>
              </a:rPr>
              <a:t>The burden is uneven, with families in states like California, Washington, and Ohio spending over 20% of their annual income</a:t>
            </a:r>
          </a:p>
        </p:txBody>
      </p:sp>
      <p:sp>
        <p:nvSpPr>
          <p:cNvPr id="16" name="TextBox 16"/>
          <p:cNvSpPr txBox="1"/>
          <p:nvPr/>
        </p:nvSpPr>
        <p:spPr>
          <a:xfrm>
            <a:off x="1945205" y="7995908"/>
            <a:ext cx="6874202" cy="1169670"/>
          </a:xfrm>
          <a:prstGeom prst="rect">
            <a:avLst/>
          </a:prstGeom>
        </p:spPr>
        <p:txBody>
          <a:bodyPr lIns="0" tIns="0" rIns="0" bIns="0" rtlCol="0" anchor="t">
            <a:spAutoFit/>
          </a:bodyPr>
          <a:lstStyle/>
          <a:p>
            <a:pPr algn="l">
              <a:lnSpc>
                <a:spcPts val="3120"/>
              </a:lnSpc>
            </a:pPr>
            <a:r>
              <a:rPr lang="en-US" sz="2400">
                <a:solidFill>
                  <a:srgbClr val="000000"/>
                </a:solidFill>
                <a:latin typeface="Aileron Thin"/>
                <a:ea typeface="Aileron Thin"/>
                <a:cs typeface="Aileron Thin"/>
                <a:sym typeface="Aileron Thin"/>
              </a:rPr>
              <a:t>It demands our immediate attention as a fundamental challenge to our families, our economy, and gender equity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9F4"/>
        </a:solidFill>
        <a:effectLst/>
      </p:bgPr>
    </p:bg>
    <p:spTree>
      <p:nvGrpSpPr>
        <p:cNvPr id="1" name=""/>
        <p:cNvGrpSpPr/>
        <p:nvPr/>
      </p:nvGrpSpPr>
      <p:grpSpPr>
        <a:xfrm>
          <a:off x="0" y="0"/>
          <a:ext cx="0" cy="0"/>
          <a:chOff x="0" y="0"/>
          <a:chExt cx="0" cy="0"/>
        </a:xfrm>
      </p:grpSpPr>
      <p:sp>
        <p:nvSpPr>
          <p:cNvPr id="2" name="TextBox 2"/>
          <p:cNvSpPr txBox="1"/>
          <p:nvPr/>
        </p:nvSpPr>
        <p:spPr>
          <a:xfrm>
            <a:off x="1028700" y="76200"/>
            <a:ext cx="16230600" cy="2171700"/>
          </a:xfrm>
          <a:prstGeom prst="rect">
            <a:avLst/>
          </a:prstGeom>
        </p:spPr>
        <p:txBody>
          <a:bodyPr lIns="0" tIns="0" rIns="0" bIns="0" rtlCol="0" anchor="t">
            <a:spAutoFit/>
          </a:bodyPr>
          <a:lstStyle/>
          <a:p>
            <a:pPr algn="ctr">
              <a:lnSpc>
                <a:spcPts val="7500"/>
              </a:lnSpc>
            </a:pPr>
            <a:r>
              <a:rPr lang="en-US" sz="7500" spc="-375" dirty="0">
                <a:solidFill>
                  <a:srgbClr val="000000"/>
                </a:solidFill>
                <a:latin typeface="Agrandir"/>
                <a:ea typeface="Agrandir"/>
                <a:cs typeface="Agrandir"/>
                <a:sym typeface="Agrandir"/>
              </a:rPr>
              <a:t>Childcare Cost Trends (2008-2022)</a:t>
            </a:r>
          </a:p>
          <a:p>
            <a:pPr algn="l">
              <a:lnSpc>
                <a:spcPts val="7500"/>
              </a:lnSpc>
            </a:pPr>
            <a:endParaRPr lang="en-US" sz="7500" spc="-375" dirty="0">
              <a:solidFill>
                <a:srgbClr val="000000"/>
              </a:solidFill>
              <a:latin typeface="Agrandir"/>
              <a:ea typeface="Agrandir"/>
              <a:cs typeface="Agrandir"/>
              <a:sym typeface="Agrandir"/>
            </a:endParaRPr>
          </a:p>
        </p:txBody>
      </p:sp>
      <p:sp>
        <p:nvSpPr>
          <p:cNvPr id="3" name="TextBox 3"/>
          <p:cNvSpPr txBox="1"/>
          <p:nvPr/>
        </p:nvSpPr>
        <p:spPr>
          <a:xfrm>
            <a:off x="11816487" y="1609725"/>
            <a:ext cx="6009506" cy="5718810"/>
          </a:xfrm>
          <a:prstGeom prst="rect">
            <a:avLst/>
          </a:prstGeom>
        </p:spPr>
        <p:txBody>
          <a:bodyPr lIns="0" tIns="0" rIns="0" bIns="0" rtlCol="0" anchor="t">
            <a:spAutoFit/>
          </a:bodyPr>
          <a:lstStyle/>
          <a:p>
            <a:pPr marL="617220" lvl="2" indent="-205740" algn="l">
              <a:lnSpc>
                <a:spcPts val="3510"/>
              </a:lnSpc>
              <a:buFont typeface="Arial"/>
              <a:buChar char="⚬"/>
            </a:pPr>
            <a:r>
              <a:rPr lang="en-US" sz="2700">
                <a:solidFill>
                  <a:srgbClr val="000000"/>
                </a:solidFill>
                <a:latin typeface="Aileron Thin"/>
                <a:ea typeface="Aileron Thin"/>
                <a:cs typeface="Aileron Thin"/>
                <a:sym typeface="Aileron Thin"/>
              </a:rPr>
              <a:t>Gradual increase from $4,250 in 2008 to about $6,250 in 2022</a:t>
            </a:r>
          </a:p>
          <a:p>
            <a:pPr marL="617220" lvl="2" indent="-205740" algn="l">
              <a:lnSpc>
                <a:spcPts val="3510"/>
              </a:lnSpc>
            </a:pPr>
            <a:endParaRPr lang="en-US" sz="2700">
              <a:solidFill>
                <a:srgbClr val="000000"/>
              </a:solidFill>
              <a:latin typeface="Aileron Thin"/>
              <a:ea typeface="Aileron Thin"/>
              <a:cs typeface="Aileron Thin"/>
              <a:sym typeface="Aileron Thin"/>
            </a:endParaRPr>
          </a:p>
          <a:p>
            <a:pPr marL="617220" lvl="2" indent="-205740" algn="l">
              <a:lnSpc>
                <a:spcPts val="3510"/>
              </a:lnSpc>
              <a:buFont typeface="Arial"/>
              <a:buChar char="⚬"/>
            </a:pPr>
            <a:r>
              <a:rPr lang="en-US" sz="2700">
                <a:solidFill>
                  <a:srgbClr val="000000"/>
                </a:solidFill>
                <a:latin typeface="Aileron Thin"/>
                <a:ea typeface="Aileron Thin"/>
                <a:cs typeface="Aileron Thin"/>
                <a:sym typeface="Aileron Thin"/>
              </a:rPr>
              <a:t>Year 2012 is an outlier spiking close to $6,000. Reasons unknown at this point</a:t>
            </a:r>
          </a:p>
          <a:p>
            <a:pPr marL="617220" lvl="2" indent="-205740" algn="l">
              <a:lnSpc>
                <a:spcPts val="3510"/>
              </a:lnSpc>
            </a:pPr>
            <a:endParaRPr lang="en-US" sz="2700">
              <a:solidFill>
                <a:srgbClr val="000000"/>
              </a:solidFill>
              <a:latin typeface="Aileron Thin"/>
              <a:ea typeface="Aileron Thin"/>
              <a:cs typeface="Aileron Thin"/>
              <a:sym typeface="Aileron Thin"/>
            </a:endParaRPr>
          </a:p>
          <a:p>
            <a:pPr marL="617220" lvl="2" indent="-205740" algn="l">
              <a:lnSpc>
                <a:spcPts val="3510"/>
              </a:lnSpc>
              <a:buFont typeface="Arial"/>
              <a:buChar char="⚬"/>
            </a:pPr>
            <a:r>
              <a:rPr lang="en-US" sz="2700">
                <a:solidFill>
                  <a:srgbClr val="000000"/>
                </a:solidFill>
                <a:latin typeface="Aileron Thin"/>
                <a:ea typeface="Aileron Thin"/>
                <a:cs typeface="Aileron Thin"/>
                <a:sym typeface="Aileron Thin"/>
              </a:rPr>
              <a:t>About 47% increase on Childcare costs annually from 2008 to 2022</a:t>
            </a:r>
          </a:p>
          <a:p>
            <a:pPr marL="617220" lvl="2" indent="-205740" algn="l">
              <a:lnSpc>
                <a:spcPts val="3510"/>
              </a:lnSpc>
            </a:pPr>
            <a:endParaRPr lang="en-US" sz="2700">
              <a:solidFill>
                <a:srgbClr val="000000"/>
              </a:solidFill>
              <a:latin typeface="Aileron Thin"/>
              <a:ea typeface="Aileron Thin"/>
              <a:cs typeface="Aileron Thin"/>
              <a:sym typeface="Aileron Thin"/>
            </a:endParaRPr>
          </a:p>
          <a:p>
            <a:pPr marL="617220" lvl="2" indent="-205740" algn="l">
              <a:lnSpc>
                <a:spcPts val="3510"/>
              </a:lnSpc>
              <a:buFont typeface="Arial"/>
              <a:buChar char="⚬"/>
            </a:pPr>
            <a:r>
              <a:rPr lang="en-US" sz="2700">
                <a:solidFill>
                  <a:srgbClr val="000000"/>
                </a:solidFill>
                <a:latin typeface="Aileron Thin"/>
                <a:ea typeface="Aileron Thin"/>
                <a:cs typeface="Aileron Thin"/>
                <a:sym typeface="Aileron Thin"/>
              </a:rPr>
              <a:t>Trend show significant implications for families, affecting their budgets and financial well-being.</a:t>
            </a:r>
          </a:p>
        </p:txBody>
      </p:sp>
      <p:grpSp>
        <p:nvGrpSpPr>
          <p:cNvPr id="4" name="Group 4"/>
          <p:cNvGrpSpPr/>
          <p:nvPr/>
        </p:nvGrpSpPr>
        <p:grpSpPr>
          <a:xfrm>
            <a:off x="828396" y="1562100"/>
            <a:ext cx="10988091" cy="5974775"/>
            <a:chOff x="0" y="0"/>
            <a:chExt cx="14650788" cy="7966367"/>
          </a:xfrm>
        </p:grpSpPr>
        <p:sp>
          <p:nvSpPr>
            <p:cNvPr id="5" name="Freeform 5"/>
            <p:cNvSpPr/>
            <p:nvPr/>
          </p:nvSpPr>
          <p:spPr>
            <a:xfrm>
              <a:off x="0" y="0"/>
              <a:ext cx="14650847" cy="7966329"/>
            </a:xfrm>
            <a:custGeom>
              <a:avLst/>
              <a:gdLst/>
              <a:ahLst/>
              <a:cxnLst/>
              <a:rect l="l" t="t" r="r" b="b"/>
              <a:pathLst>
                <a:path w="14650847" h="7966329">
                  <a:moveTo>
                    <a:pt x="0" y="0"/>
                  </a:moveTo>
                  <a:lnTo>
                    <a:pt x="14650847" y="0"/>
                  </a:lnTo>
                  <a:lnTo>
                    <a:pt x="14650847" y="7966329"/>
                  </a:lnTo>
                  <a:lnTo>
                    <a:pt x="0" y="7966329"/>
                  </a:lnTo>
                  <a:lnTo>
                    <a:pt x="0" y="0"/>
                  </a:lnTo>
                  <a:close/>
                </a:path>
              </a:pathLst>
            </a:custGeom>
            <a:blipFill>
              <a:blip r:embed="rId3">
                <a:alphaModFix amt="70000"/>
              </a:blip>
              <a:stretch>
                <a:fillRect l="-20" r="-20"/>
              </a:stretch>
            </a:blipFill>
          </p:spPr>
          <p:txBody>
            <a:bodyPr/>
            <a:lstStyle/>
            <a:p>
              <a:endParaRPr lang="en-US"/>
            </a:p>
          </p:txBody>
        </p:sp>
      </p:grpSp>
      <p:grpSp>
        <p:nvGrpSpPr>
          <p:cNvPr id="6" name="Group 6"/>
          <p:cNvGrpSpPr/>
          <p:nvPr/>
        </p:nvGrpSpPr>
        <p:grpSpPr>
          <a:xfrm>
            <a:off x="-1391181" y="8239139"/>
            <a:ext cx="20869958" cy="11317430"/>
            <a:chOff x="0" y="0"/>
            <a:chExt cx="27826611" cy="15089907"/>
          </a:xfrm>
        </p:grpSpPr>
        <p:sp>
          <p:nvSpPr>
            <p:cNvPr id="7" name="Freeform 7"/>
            <p:cNvSpPr/>
            <p:nvPr/>
          </p:nvSpPr>
          <p:spPr>
            <a:xfrm>
              <a:off x="0" y="0"/>
              <a:ext cx="27826590" cy="15089887"/>
            </a:xfrm>
            <a:custGeom>
              <a:avLst/>
              <a:gdLst/>
              <a:ahLst/>
              <a:cxnLst/>
              <a:rect l="l" t="t" r="r" b="b"/>
              <a:pathLst>
                <a:path w="27826590" h="15089887">
                  <a:moveTo>
                    <a:pt x="0" y="0"/>
                  </a:moveTo>
                  <a:lnTo>
                    <a:pt x="27826590" y="0"/>
                  </a:lnTo>
                  <a:lnTo>
                    <a:pt x="27826590" y="15089887"/>
                  </a:lnTo>
                  <a:lnTo>
                    <a:pt x="0" y="15089887"/>
                  </a:lnTo>
                  <a:lnTo>
                    <a:pt x="0" y="0"/>
                  </a:lnTo>
                  <a:close/>
                </a:path>
              </a:pathLst>
            </a:custGeom>
            <a:blipFill>
              <a:blip r:embed="rId4"/>
              <a:stretch>
                <a:fillRect/>
              </a:stretch>
            </a:blipFill>
          </p:spPr>
          <p:txBody>
            <a:bodyPr/>
            <a:lstStyle/>
            <a:p>
              <a:endParaRPr lang="en-US"/>
            </a:p>
          </p:txBody>
        </p:sp>
      </p:grpSp>
      <p:sp>
        <p:nvSpPr>
          <p:cNvPr id="8" name="Freeform 8"/>
          <p:cNvSpPr/>
          <p:nvPr/>
        </p:nvSpPr>
        <p:spPr>
          <a:xfrm>
            <a:off x="5868246" y="7581900"/>
            <a:ext cx="5075580" cy="3746701"/>
          </a:xfrm>
          <a:custGeom>
            <a:avLst/>
            <a:gdLst/>
            <a:ahLst/>
            <a:cxnLst/>
            <a:rect l="l" t="t" r="r" b="b"/>
            <a:pathLst>
              <a:path w="5075580" h="3746701">
                <a:moveTo>
                  <a:pt x="0" y="0"/>
                </a:moveTo>
                <a:lnTo>
                  <a:pt x="5075580" y="0"/>
                </a:lnTo>
                <a:lnTo>
                  <a:pt x="5075580" y="3746701"/>
                </a:lnTo>
                <a:lnTo>
                  <a:pt x="0" y="3746701"/>
                </a:lnTo>
                <a:lnTo>
                  <a:pt x="0" y="0"/>
                </a:lnTo>
                <a:close/>
              </a:path>
            </a:pathLst>
          </a:custGeom>
          <a:blipFill>
            <a:blip r:embed="rId5"/>
            <a:stretch>
              <a:fillRect t="-323" b="-323"/>
            </a:stretch>
          </a:blipFill>
        </p:spPr>
        <p:txBody>
          <a:bodyPr/>
          <a:lstStyle/>
          <a:p>
            <a:endParaRPr lang="en-US"/>
          </a:p>
        </p:txBody>
      </p:sp>
      <p:grpSp>
        <p:nvGrpSpPr>
          <p:cNvPr id="9" name="Group 9"/>
          <p:cNvGrpSpPr/>
          <p:nvPr/>
        </p:nvGrpSpPr>
        <p:grpSpPr>
          <a:xfrm>
            <a:off x="13351391" y="7589038"/>
            <a:ext cx="6327790" cy="4467387"/>
            <a:chOff x="0" y="0"/>
            <a:chExt cx="8437053" cy="5956516"/>
          </a:xfrm>
        </p:grpSpPr>
        <p:sp>
          <p:nvSpPr>
            <p:cNvPr id="10" name="Freeform 10"/>
            <p:cNvSpPr/>
            <p:nvPr/>
          </p:nvSpPr>
          <p:spPr>
            <a:xfrm>
              <a:off x="0" y="0"/>
              <a:ext cx="8436991" cy="5956554"/>
            </a:xfrm>
            <a:custGeom>
              <a:avLst/>
              <a:gdLst/>
              <a:ahLst/>
              <a:cxnLst/>
              <a:rect l="l" t="t" r="r" b="b"/>
              <a:pathLst>
                <a:path w="8436991" h="5956554">
                  <a:moveTo>
                    <a:pt x="0" y="0"/>
                  </a:moveTo>
                  <a:lnTo>
                    <a:pt x="8436991" y="0"/>
                  </a:lnTo>
                  <a:lnTo>
                    <a:pt x="8436991" y="5956554"/>
                  </a:lnTo>
                  <a:lnTo>
                    <a:pt x="0" y="5956554"/>
                  </a:lnTo>
                  <a:lnTo>
                    <a:pt x="0" y="0"/>
                  </a:lnTo>
                  <a:close/>
                </a:path>
              </a:pathLst>
            </a:custGeom>
            <a:blipFill>
              <a:blip r:embed="rId6"/>
              <a:stretch>
                <a:fillRect t="-49" b="-48"/>
              </a:stretch>
            </a:blipFill>
          </p:spPr>
          <p:txBody>
            <a:bodyPr/>
            <a:lstStyle/>
            <a:p>
              <a:endParaRPr lang="en-US"/>
            </a:p>
          </p:txBody>
        </p:sp>
      </p:grpSp>
      <p:grpSp>
        <p:nvGrpSpPr>
          <p:cNvPr id="11" name="Group 11"/>
          <p:cNvGrpSpPr/>
          <p:nvPr/>
        </p:nvGrpSpPr>
        <p:grpSpPr>
          <a:xfrm>
            <a:off x="-1391181" y="7838913"/>
            <a:ext cx="6327790" cy="4467387"/>
            <a:chOff x="0" y="0"/>
            <a:chExt cx="8437053" cy="5956516"/>
          </a:xfrm>
        </p:grpSpPr>
        <p:sp>
          <p:nvSpPr>
            <p:cNvPr id="12" name="Freeform 12"/>
            <p:cNvSpPr/>
            <p:nvPr/>
          </p:nvSpPr>
          <p:spPr>
            <a:xfrm>
              <a:off x="0" y="0"/>
              <a:ext cx="8436991" cy="5956554"/>
            </a:xfrm>
            <a:custGeom>
              <a:avLst/>
              <a:gdLst/>
              <a:ahLst/>
              <a:cxnLst/>
              <a:rect l="l" t="t" r="r" b="b"/>
              <a:pathLst>
                <a:path w="8436991" h="5956554">
                  <a:moveTo>
                    <a:pt x="0" y="0"/>
                  </a:moveTo>
                  <a:lnTo>
                    <a:pt x="8436991" y="0"/>
                  </a:lnTo>
                  <a:lnTo>
                    <a:pt x="8436991" y="5956554"/>
                  </a:lnTo>
                  <a:lnTo>
                    <a:pt x="0" y="5956554"/>
                  </a:lnTo>
                  <a:lnTo>
                    <a:pt x="0" y="0"/>
                  </a:lnTo>
                  <a:close/>
                </a:path>
              </a:pathLst>
            </a:custGeom>
            <a:blipFill>
              <a:blip r:embed="rId6"/>
              <a:stretch>
                <a:fillRect t="-49" b="-48"/>
              </a:stretch>
            </a:blipFill>
          </p:spPr>
          <p:txBody>
            <a:bodyPr/>
            <a:lstStyle/>
            <a:p>
              <a:endParaRPr lang="en-US"/>
            </a:p>
          </p:txBody>
        </p:sp>
      </p:grpSp>
      <p:grpSp>
        <p:nvGrpSpPr>
          <p:cNvPr id="13" name="Group 13"/>
          <p:cNvGrpSpPr/>
          <p:nvPr/>
        </p:nvGrpSpPr>
        <p:grpSpPr>
          <a:xfrm>
            <a:off x="4597056" y="2268106"/>
            <a:ext cx="1143000" cy="752494"/>
            <a:chOff x="0" y="0"/>
            <a:chExt cx="1524000" cy="1003325"/>
          </a:xfrm>
        </p:grpSpPr>
        <p:sp>
          <p:nvSpPr>
            <p:cNvPr id="14" name="Freeform 14"/>
            <p:cNvSpPr/>
            <p:nvPr/>
          </p:nvSpPr>
          <p:spPr>
            <a:xfrm>
              <a:off x="0" y="0"/>
              <a:ext cx="1524000" cy="1003325"/>
            </a:xfrm>
            <a:custGeom>
              <a:avLst/>
              <a:gdLst/>
              <a:ahLst/>
              <a:cxnLst/>
              <a:rect l="l" t="t" r="r" b="b"/>
              <a:pathLst>
                <a:path w="1524000" h="1003325">
                  <a:moveTo>
                    <a:pt x="0" y="0"/>
                  </a:moveTo>
                  <a:lnTo>
                    <a:pt x="1524000" y="0"/>
                  </a:lnTo>
                  <a:lnTo>
                    <a:pt x="1524000" y="1003325"/>
                  </a:lnTo>
                  <a:lnTo>
                    <a:pt x="0" y="1003325"/>
                  </a:lnTo>
                  <a:close/>
                </a:path>
              </a:pathLst>
            </a:custGeom>
            <a:solidFill>
              <a:srgbClr val="000000">
                <a:alpha val="0"/>
              </a:srgbClr>
            </a:solidFill>
          </p:spPr>
          <p:txBody>
            <a:bodyPr/>
            <a:lstStyle/>
            <a:p>
              <a:endParaRPr lang="en-US"/>
            </a:p>
          </p:txBody>
        </p:sp>
        <p:sp>
          <p:nvSpPr>
            <p:cNvPr id="15" name="TextBox 15"/>
            <p:cNvSpPr txBox="1"/>
            <p:nvPr/>
          </p:nvSpPr>
          <p:spPr>
            <a:xfrm>
              <a:off x="0" y="-38100"/>
              <a:ext cx="1524000" cy="1041425"/>
            </a:xfrm>
            <a:prstGeom prst="rect">
              <a:avLst/>
            </a:prstGeom>
          </p:spPr>
          <p:txBody>
            <a:bodyPr lIns="0" tIns="0" rIns="0" bIns="0" rtlCol="0" anchor="ctr"/>
            <a:lstStyle/>
            <a:p>
              <a:pPr algn="ctr">
                <a:lnSpc>
                  <a:spcPts val="2160"/>
                </a:lnSpc>
              </a:pPr>
              <a:r>
                <a:rPr lang="en-US" sz="1800" b="1">
                  <a:solidFill>
                    <a:srgbClr val="5F9061"/>
                  </a:solidFill>
                  <a:latin typeface="Calibri (MS) Bold"/>
                  <a:ea typeface="Calibri (MS) Bold"/>
                  <a:cs typeface="Calibri (MS) Bold"/>
                  <a:sym typeface="Calibri (MS) Bold"/>
                </a:rPr>
                <a:t>Outlier</a:t>
              </a:r>
            </a:p>
          </p:txBody>
        </p:sp>
      </p:gr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9F4"/>
        </a:solidFill>
        <a:effectLst/>
      </p:bgPr>
    </p:bg>
    <p:spTree>
      <p:nvGrpSpPr>
        <p:cNvPr id="1" name=""/>
        <p:cNvGrpSpPr/>
        <p:nvPr/>
      </p:nvGrpSpPr>
      <p:grpSpPr>
        <a:xfrm>
          <a:off x="0" y="0"/>
          <a:ext cx="0" cy="0"/>
          <a:chOff x="0" y="0"/>
          <a:chExt cx="0" cy="0"/>
        </a:xfrm>
      </p:grpSpPr>
      <p:grpSp>
        <p:nvGrpSpPr>
          <p:cNvPr id="2" name="Group 2"/>
          <p:cNvGrpSpPr/>
          <p:nvPr/>
        </p:nvGrpSpPr>
        <p:grpSpPr>
          <a:xfrm>
            <a:off x="814089" y="1275952"/>
            <a:ext cx="8930389" cy="6305948"/>
            <a:chOff x="0" y="0"/>
            <a:chExt cx="11281849" cy="7966367"/>
          </a:xfrm>
        </p:grpSpPr>
        <p:sp>
          <p:nvSpPr>
            <p:cNvPr id="3" name="Freeform 3"/>
            <p:cNvSpPr/>
            <p:nvPr/>
          </p:nvSpPr>
          <p:spPr>
            <a:xfrm>
              <a:off x="0" y="0"/>
              <a:ext cx="11281907" cy="7966329"/>
            </a:xfrm>
            <a:custGeom>
              <a:avLst/>
              <a:gdLst/>
              <a:ahLst/>
              <a:cxnLst/>
              <a:rect l="l" t="t" r="r" b="b"/>
              <a:pathLst>
                <a:path w="11281907" h="7966329">
                  <a:moveTo>
                    <a:pt x="0" y="0"/>
                  </a:moveTo>
                  <a:lnTo>
                    <a:pt x="11281907" y="0"/>
                  </a:lnTo>
                  <a:lnTo>
                    <a:pt x="11281907" y="7966329"/>
                  </a:lnTo>
                  <a:lnTo>
                    <a:pt x="0" y="7966329"/>
                  </a:lnTo>
                  <a:lnTo>
                    <a:pt x="0" y="0"/>
                  </a:lnTo>
                  <a:close/>
                </a:path>
              </a:pathLst>
            </a:custGeom>
            <a:blipFill>
              <a:blip r:embed="rId3">
                <a:alphaModFix amt="70000"/>
              </a:blip>
              <a:stretch>
                <a:fillRect t="-186" b="-186"/>
              </a:stretch>
            </a:blipFill>
            <a:ln cap="sq">
              <a:noFill/>
              <a:prstDash val="solid"/>
              <a:miter/>
            </a:ln>
          </p:spPr>
          <p:txBody>
            <a:bodyPr/>
            <a:lstStyle/>
            <a:p>
              <a:endParaRPr lang="en-US"/>
            </a:p>
          </p:txBody>
        </p:sp>
      </p:grpSp>
      <p:grpSp>
        <p:nvGrpSpPr>
          <p:cNvPr id="4" name="Group 4"/>
          <p:cNvGrpSpPr/>
          <p:nvPr/>
        </p:nvGrpSpPr>
        <p:grpSpPr>
          <a:xfrm>
            <a:off x="-1391181" y="8239139"/>
            <a:ext cx="20869958" cy="11317430"/>
            <a:chOff x="0" y="0"/>
            <a:chExt cx="27826611" cy="15089907"/>
          </a:xfrm>
        </p:grpSpPr>
        <p:sp>
          <p:nvSpPr>
            <p:cNvPr id="5" name="Freeform 5"/>
            <p:cNvSpPr/>
            <p:nvPr/>
          </p:nvSpPr>
          <p:spPr>
            <a:xfrm>
              <a:off x="0" y="0"/>
              <a:ext cx="27826590" cy="15089887"/>
            </a:xfrm>
            <a:custGeom>
              <a:avLst/>
              <a:gdLst/>
              <a:ahLst/>
              <a:cxnLst/>
              <a:rect l="l" t="t" r="r" b="b"/>
              <a:pathLst>
                <a:path w="27826590" h="15089887">
                  <a:moveTo>
                    <a:pt x="0" y="0"/>
                  </a:moveTo>
                  <a:lnTo>
                    <a:pt x="27826590" y="0"/>
                  </a:lnTo>
                  <a:lnTo>
                    <a:pt x="27826590" y="15089887"/>
                  </a:lnTo>
                  <a:lnTo>
                    <a:pt x="0" y="15089887"/>
                  </a:lnTo>
                  <a:lnTo>
                    <a:pt x="0" y="0"/>
                  </a:lnTo>
                  <a:close/>
                </a:path>
              </a:pathLst>
            </a:custGeom>
            <a:blipFill>
              <a:blip r:embed="rId4"/>
              <a:stretch>
                <a:fillRect/>
              </a:stretch>
            </a:blipFill>
          </p:spPr>
          <p:txBody>
            <a:bodyPr/>
            <a:lstStyle/>
            <a:p>
              <a:endParaRPr lang="en-US"/>
            </a:p>
          </p:txBody>
        </p:sp>
      </p:grpSp>
      <p:sp>
        <p:nvSpPr>
          <p:cNvPr id="6" name="Freeform 6"/>
          <p:cNvSpPr/>
          <p:nvPr/>
        </p:nvSpPr>
        <p:spPr>
          <a:xfrm>
            <a:off x="5868246" y="7581900"/>
            <a:ext cx="5075580" cy="3746701"/>
          </a:xfrm>
          <a:custGeom>
            <a:avLst/>
            <a:gdLst/>
            <a:ahLst/>
            <a:cxnLst/>
            <a:rect l="l" t="t" r="r" b="b"/>
            <a:pathLst>
              <a:path w="5075580" h="3746701">
                <a:moveTo>
                  <a:pt x="0" y="0"/>
                </a:moveTo>
                <a:lnTo>
                  <a:pt x="5075580" y="0"/>
                </a:lnTo>
                <a:lnTo>
                  <a:pt x="5075580" y="3746701"/>
                </a:lnTo>
                <a:lnTo>
                  <a:pt x="0" y="3746701"/>
                </a:lnTo>
                <a:lnTo>
                  <a:pt x="0" y="0"/>
                </a:lnTo>
                <a:close/>
              </a:path>
            </a:pathLst>
          </a:custGeom>
          <a:blipFill>
            <a:blip r:embed="rId5"/>
            <a:stretch>
              <a:fillRect t="-323" b="-323"/>
            </a:stretch>
          </a:blipFill>
        </p:spPr>
        <p:txBody>
          <a:bodyPr/>
          <a:lstStyle/>
          <a:p>
            <a:endParaRPr lang="en-US"/>
          </a:p>
        </p:txBody>
      </p:sp>
      <p:grpSp>
        <p:nvGrpSpPr>
          <p:cNvPr id="7" name="Group 7"/>
          <p:cNvGrpSpPr/>
          <p:nvPr/>
        </p:nvGrpSpPr>
        <p:grpSpPr>
          <a:xfrm>
            <a:off x="13351391" y="7589038"/>
            <a:ext cx="6327790" cy="4467387"/>
            <a:chOff x="0" y="0"/>
            <a:chExt cx="8437053" cy="5956516"/>
          </a:xfrm>
        </p:grpSpPr>
        <p:sp>
          <p:nvSpPr>
            <p:cNvPr id="8" name="Freeform 8"/>
            <p:cNvSpPr/>
            <p:nvPr/>
          </p:nvSpPr>
          <p:spPr>
            <a:xfrm>
              <a:off x="0" y="0"/>
              <a:ext cx="8436991" cy="5956554"/>
            </a:xfrm>
            <a:custGeom>
              <a:avLst/>
              <a:gdLst/>
              <a:ahLst/>
              <a:cxnLst/>
              <a:rect l="l" t="t" r="r" b="b"/>
              <a:pathLst>
                <a:path w="8436991" h="5956554">
                  <a:moveTo>
                    <a:pt x="0" y="0"/>
                  </a:moveTo>
                  <a:lnTo>
                    <a:pt x="8436991" y="0"/>
                  </a:lnTo>
                  <a:lnTo>
                    <a:pt x="8436991" y="5956554"/>
                  </a:lnTo>
                  <a:lnTo>
                    <a:pt x="0" y="5956554"/>
                  </a:lnTo>
                  <a:lnTo>
                    <a:pt x="0" y="0"/>
                  </a:lnTo>
                  <a:close/>
                </a:path>
              </a:pathLst>
            </a:custGeom>
            <a:blipFill>
              <a:blip r:embed="rId6"/>
              <a:stretch>
                <a:fillRect t="-49" b="-48"/>
              </a:stretch>
            </a:blipFill>
          </p:spPr>
          <p:txBody>
            <a:bodyPr/>
            <a:lstStyle/>
            <a:p>
              <a:endParaRPr lang="en-US"/>
            </a:p>
          </p:txBody>
        </p:sp>
      </p:grpSp>
      <p:grpSp>
        <p:nvGrpSpPr>
          <p:cNvPr id="9" name="Group 9"/>
          <p:cNvGrpSpPr/>
          <p:nvPr/>
        </p:nvGrpSpPr>
        <p:grpSpPr>
          <a:xfrm>
            <a:off x="-1391181" y="7838913"/>
            <a:ext cx="6327790" cy="4467387"/>
            <a:chOff x="0" y="0"/>
            <a:chExt cx="8437053" cy="5956516"/>
          </a:xfrm>
        </p:grpSpPr>
        <p:sp>
          <p:nvSpPr>
            <p:cNvPr id="10" name="Freeform 10"/>
            <p:cNvSpPr/>
            <p:nvPr/>
          </p:nvSpPr>
          <p:spPr>
            <a:xfrm>
              <a:off x="0" y="0"/>
              <a:ext cx="8436991" cy="5956554"/>
            </a:xfrm>
            <a:custGeom>
              <a:avLst/>
              <a:gdLst/>
              <a:ahLst/>
              <a:cxnLst/>
              <a:rect l="l" t="t" r="r" b="b"/>
              <a:pathLst>
                <a:path w="8436991" h="5956554">
                  <a:moveTo>
                    <a:pt x="0" y="0"/>
                  </a:moveTo>
                  <a:lnTo>
                    <a:pt x="8436991" y="0"/>
                  </a:lnTo>
                  <a:lnTo>
                    <a:pt x="8436991" y="5956554"/>
                  </a:lnTo>
                  <a:lnTo>
                    <a:pt x="0" y="5956554"/>
                  </a:lnTo>
                  <a:lnTo>
                    <a:pt x="0" y="0"/>
                  </a:lnTo>
                  <a:close/>
                </a:path>
              </a:pathLst>
            </a:custGeom>
            <a:blipFill>
              <a:blip r:embed="rId6"/>
              <a:stretch>
                <a:fillRect t="-49" b="-48"/>
              </a:stretch>
            </a:blipFill>
          </p:spPr>
          <p:txBody>
            <a:bodyPr/>
            <a:lstStyle/>
            <a:p>
              <a:endParaRPr lang="en-US"/>
            </a:p>
          </p:txBody>
        </p:sp>
      </p:grpSp>
      <p:sp>
        <p:nvSpPr>
          <p:cNvPr id="11" name="TextBox 11"/>
          <p:cNvSpPr txBox="1"/>
          <p:nvPr/>
        </p:nvSpPr>
        <p:spPr>
          <a:xfrm>
            <a:off x="1028700" y="114300"/>
            <a:ext cx="16230600" cy="1219200"/>
          </a:xfrm>
          <a:prstGeom prst="rect">
            <a:avLst/>
          </a:prstGeom>
        </p:spPr>
        <p:txBody>
          <a:bodyPr lIns="0" tIns="0" rIns="0" bIns="0" rtlCol="0" anchor="t">
            <a:spAutoFit/>
          </a:bodyPr>
          <a:lstStyle/>
          <a:p>
            <a:pPr algn="ctr">
              <a:lnSpc>
                <a:spcPts val="7500"/>
              </a:lnSpc>
            </a:pPr>
            <a:r>
              <a:rPr lang="en-US" sz="7500" spc="-375" dirty="0">
                <a:solidFill>
                  <a:srgbClr val="000000"/>
                </a:solidFill>
                <a:latin typeface="Agrandir"/>
                <a:ea typeface="Agrandir"/>
                <a:cs typeface="Agrandir"/>
                <a:sym typeface="Agrandir"/>
              </a:rPr>
              <a:t>Burden by States</a:t>
            </a:r>
          </a:p>
        </p:txBody>
      </p:sp>
      <p:sp>
        <p:nvSpPr>
          <p:cNvPr id="12" name="TextBox 12"/>
          <p:cNvSpPr txBox="1"/>
          <p:nvPr/>
        </p:nvSpPr>
        <p:spPr>
          <a:xfrm>
            <a:off x="10080475" y="1168380"/>
            <a:ext cx="7760904" cy="6307430"/>
          </a:xfrm>
          <a:prstGeom prst="rect">
            <a:avLst/>
          </a:prstGeom>
        </p:spPr>
        <p:txBody>
          <a:bodyPr lIns="0" tIns="0" rIns="0" bIns="0" rtlCol="0" anchor="t">
            <a:spAutoFit/>
          </a:bodyPr>
          <a:lstStyle/>
          <a:p>
            <a:pPr marL="684505" lvl="2" indent="-228168" algn="l">
              <a:lnSpc>
                <a:spcPts val="3892"/>
              </a:lnSpc>
              <a:buFont typeface="Arial"/>
              <a:buChar char="⚬"/>
            </a:pPr>
            <a:r>
              <a:rPr lang="en-US" sz="2994">
                <a:solidFill>
                  <a:srgbClr val="000000"/>
                </a:solidFill>
                <a:latin typeface="Aileron Thin"/>
                <a:ea typeface="Aileron Thin"/>
                <a:cs typeface="Aileron Thin"/>
                <a:sym typeface="Aileron Thin"/>
              </a:rPr>
              <a:t>Childcare costs are not uniform - some states are facing significantly higher burdens</a:t>
            </a:r>
          </a:p>
          <a:p>
            <a:pPr marL="684505" lvl="2" indent="-228168" algn="l">
              <a:lnSpc>
                <a:spcPts val="3892"/>
              </a:lnSpc>
            </a:pPr>
            <a:endParaRPr lang="en-US" sz="2994">
              <a:solidFill>
                <a:srgbClr val="000000"/>
              </a:solidFill>
              <a:latin typeface="Aileron Thin"/>
              <a:ea typeface="Aileron Thin"/>
              <a:cs typeface="Aileron Thin"/>
              <a:sym typeface="Aileron Thin"/>
            </a:endParaRPr>
          </a:p>
          <a:p>
            <a:pPr marL="684505" lvl="2" indent="-228168" algn="l">
              <a:lnSpc>
                <a:spcPts val="3892"/>
              </a:lnSpc>
              <a:buFont typeface="Arial"/>
              <a:buChar char="⚬"/>
            </a:pPr>
            <a:r>
              <a:rPr lang="en-US" sz="2994">
                <a:solidFill>
                  <a:srgbClr val="000000"/>
                </a:solidFill>
                <a:latin typeface="Aileron Thin"/>
                <a:ea typeface="Aileron Thin"/>
                <a:cs typeface="Aileron Thin"/>
                <a:sym typeface="Aileron Thin"/>
              </a:rPr>
              <a:t>Families in Washington and Ohio spend 18-19% of their annual income towards childcare per child</a:t>
            </a:r>
          </a:p>
          <a:p>
            <a:pPr marL="684505" lvl="2" indent="-228168" algn="l">
              <a:lnSpc>
                <a:spcPts val="3892"/>
              </a:lnSpc>
            </a:pPr>
            <a:endParaRPr lang="en-US" sz="2994">
              <a:solidFill>
                <a:srgbClr val="000000"/>
              </a:solidFill>
              <a:latin typeface="Aileron Thin"/>
              <a:ea typeface="Aileron Thin"/>
              <a:cs typeface="Aileron Thin"/>
              <a:sym typeface="Aileron Thin"/>
            </a:endParaRPr>
          </a:p>
          <a:p>
            <a:pPr marL="684505" lvl="2" indent="-228168" algn="l">
              <a:lnSpc>
                <a:spcPts val="3892"/>
              </a:lnSpc>
              <a:buFont typeface="Arial"/>
              <a:buChar char="⚬"/>
            </a:pPr>
            <a:r>
              <a:rPr lang="en-US" sz="2994">
                <a:solidFill>
                  <a:srgbClr val="000000"/>
                </a:solidFill>
                <a:latin typeface="Aileron Thin"/>
                <a:ea typeface="Aileron Thin"/>
                <a:cs typeface="Aileron Thin"/>
                <a:sym typeface="Aileron Thin"/>
              </a:rPr>
              <a:t>District of Columbia, Puerto Rico, and California lead with burdens exceeding 19% of annual income</a:t>
            </a:r>
          </a:p>
          <a:p>
            <a:pPr marL="684505" lvl="2" indent="-228168" algn="l">
              <a:lnSpc>
                <a:spcPts val="3892"/>
              </a:lnSpc>
            </a:pPr>
            <a:endParaRPr lang="en-US" sz="2994">
              <a:solidFill>
                <a:srgbClr val="000000"/>
              </a:solidFill>
              <a:latin typeface="Aileron Thin"/>
              <a:ea typeface="Aileron Thin"/>
              <a:cs typeface="Aileron Thin"/>
              <a:sym typeface="Aileron Thin"/>
            </a:endParaRPr>
          </a:p>
          <a:p>
            <a:pPr marL="684505" lvl="2" indent="-228168" algn="l">
              <a:lnSpc>
                <a:spcPts val="3892"/>
              </a:lnSpc>
              <a:buFont typeface="Arial"/>
              <a:buChar char="⚬"/>
            </a:pPr>
            <a:r>
              <a:rPr lang="en-US" sz="2994">
                <a:solidFill>
                  <a:srgbClr val="000000"/>
                </a:solidFill>
                <a:latin typeface="Aileron Thin"/>
                <a:ea typeface="Aileron Thin"/>
                <a:cs typeface="Aileron Thin"/>
                <a:sym typeface="Aileron Thin"/>
              </a:rPr>
              <a:t>These percentages far surpass the federal affordability threshold of 7%, signaling a crisis</a:t>
            </a: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
        <p:nvSpPr>
          <p:cNvPr id="14" name="TextBox 14"/>
          <p:cNvSpPr txBox="1"/>
          <p:nvPr/>
        </p:nvSpPr>
        <p:spPr>
          <a:xfrm>
            <a:off x="0" y="9899650"/>
            <a:ext cx="17412965" cy="343767"/>
          </a:xfrm>
          <a:prstGeom prst="rect">
            <a:avLst/>
          </a:prstGeom>
        </p:spPr>
        <p:txBody>
          <a:bodyPr lIns="0" tIns="0" rIns="0" bIns="0" rtlCol="0" anchor="t">
            <a:spAutoFit/>
          </a:bodyPr>
          <a:lstStyle/>
          <a:p>
            <a:pPr algn="ctr">
              <a:lnSpc>
                <a:spcPts val="2749"/>
              </a:lnSpc>
            </a:pPr>
            <a:r>
              <a:rPr lang="en-US" sz="1963" b="1">
                <a:solidFill>
                  <a:srgbClr val="022D65"/>
                </a:solidFill>
                <a:latin typeface="Canva Sans Bold"/>
                <a:ea typeface="Canva Sans Bold"/>
                <a:cs typeface="Canva Sans Bold"/>
                <a:sym typeface="Canva Sans Bold"/>
              </a:rPr>
              <a:t>Child care is considered affordable if it costs no more than 7% of family income - Source: U.S. Department of Health and Human Services (HHS)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9F4"/>
        </a:solidFill>
        <a:effectLst/>
      </p:bgPr>
    </p:bg>
    <p:spTree>
      <p:nvGrpSpPr>
        <p:cNvPr id="1" name=""/>
        <p:cNvGrpSpPr/>
        <p:nvPr/>
      </p:nvGrpSpPr>
      <p:grpSpPr>
        <a:xfrm>
          <a:off x="0" y="0"/>
          <a:ext cx="0" cy="0"/>
          <a:chOff x="0" y="0"/>
          <a:chExt cx="0" cy="0"/>
        </a:xfrm>
      </p:grpSpPr>
      <p:sp>
        <p:nvSpPr>
          <p:cNvPr id="2" name="TextBox 2"/>
          <p:cNvSpPr txBox="1"/>
          <p:nvPr/>
        </p:nvSpPr>
        <p:spPr>
          <a:xfrm>
            <a:off x="1028700" y="76200"/>
            <a:ext cx="16230600" cy="2171700"/>
          </a:xfrm>
          <a:prstGeom prst="rect">
            <a:avLst/>
          </a:prstGeom>
        </p:spPr>
        <p:txBody>
          <a:bodyPr lIns="0" tIns="0" rIns="0" bIns="0" rtlCol="0" anchor="t">
            <a:spAutoFit/>
          </a:bodyPr>
          <a:lstStyle/>
          <a:p>
            <a:pPr algn="ctr">
              <a:lnSpc>
                <a:spcPts val="7500"/>
              </a:lnSpc>
            </a:pPr>
            <a:r>
              <a:rPr lang="en-US" sz="7500" spc="-375" dirty="0">
                <a:solidFill>
                  <a:srgbClr val="000000"/>
                </a:solidFill>
                <a:latin typeface="Agrandir"/>
                <a:ea typeface="Agrandir"/>
                <a:cs typeface="Agrandir"/>
                <a:sym typeface="Agrandir"/>
              </a:rPr>
              <a:t>Burden by Income</a:t>
            </a:r>
          </a:p>
          <a:p>
            <a:pPr algn="l">
              <a:lnSpc>
                <a:spcPts val="7500"/>
              </a:lnSpc>
            </a:pPr>
            <a:endParaRPr lang="en-US" sz="7500" spc="-375" dirty="0">
              <a:solidFill>
                <a:srgbClr val="000000"/>
              </a:solidFill>
              <a:latin typeface="Agrandir"/>
              <a:ea typeface="Agrandir"/>
              <a:cs typeface="Agrandir"/>
              <a:sym typeface="Agrandir"/>
            </a:endParaRPr>
          </a:p>
        </p:txBody>
      </p:sp>
      <p:sp>
        <p:nvSpPr>
          <p:cNvPr id="3" name="TextBox 3"/>
          <p:cNvSpPr txBox="1"/>
          <p:nvPr/>
        </p:nvSpPr>
        <p:spPr>
          <a:xfrm>
            <a:off x="11277600" y="1457325"/>
            <a:ext cx="6009506" cy="6279773"/>
          </a:xfrm>
          <a:prstGeom prst="rect">
            <a:avLst/>
          </a:prstGeom>
        </p:spPr>
        <p:txBody>
          <a:bodyPr lIns="0" tIns="0" rIns="0" bIns="0" rtlCol="0" anchor="t">
            <a:spAutoFit/>
          </a:bodyPr>
          <a:lstStyle/>
          <a:p>
            <a:pPr marL="617220" lvl="2" indent="-205740" algn="l">
              <a:lnSpc>
                <a:spcPts val="3510"/>
              </a:lnSpc>
              <a:buFont typeface="Arial"/>
              <a:buChar char="⚬"/>
            </a:pPr>
            <a:r>
              <a:rPr lang="en-US" sz="2700">
                <a:solidFill>
                  <a:srgbClr val="000000"/>
                </a:solidFill>
                <a:latin typeface="Aileron Thin"/>
                <a:ea typeface="Aileron Thin"/>
                <a:cs typeface="Aileron Thin"/>
                <a:sym typeface="Aileron Thin"/>
              </a:rPr>
              <a:t>Low burden on high income families</a:t>
            </a:r>
          </a:p>
          <a:p>
            <a:pPr marL="617220" lvl="2" indent="-205740" algn="l">
              <a:lnSpc>
                <a:spcPts val="3510"/>
              </a:lnSpc>
            </a:pPr>
            <a:endParaRPr lang="en-US" sz="2700">
              <a:solidFill>
                <a:srgbClr val="000000"/>
              </a:solidFill>
              <a:latin typeface="Aileron Thin"/>
              <a:ea typeface="Aileron Thin"/>
              <a:cs typeface="Aileron Thin"/>
              <a:sym typeface="Aileron Thin"/>
            </a:endParaRPr>
          </a:p>
          <a:p>
            <a:pPr marL="617220" lvl="2" indent="-205740" algn="l">
              <a:lnSpc>
                <a:spcPts val="3510"/>
              </a:lnSpc>
              <a:buFont typeface="Arial"/>
              <a:buChar char="⚬"/>
            </a:pPr>
            <a:r>
              <a:rPr lang="en-US" sz="2700">
                <a:solidFill>
                  <a:srgbClr val="000000"/>
                </a:solidFill>
                <a:latin typeface="Aileron Thin"/>
                <a:ea typeface="Aileron Thin"/>
                <a:cs typeface="Aileron Thin"/>
                <a:sym typeface="Aileron Thin"/>
              </a:rPr>
              <a:t>High burden on low-income families, Households earning between $20,000 and $40,000 may spend a very large chunk of their income on childcare</a:t>
            </a:r>
          </a:p>
          <a:p>
            <a:pPr marL="617220" lvl="2" indent="-205740" algn="l">
              <a:lnSpc>
                <a:spcPts val="3510"/>
              </a:lnSpc>
            </a:pPr>
            <a:endParaRPr lang="en-US" sz="2700">
              <a:solidFill>
                <a:srgbClr val="000000"/>
              </a:solidFill>
              <a:latin typeface="Aileron Thin"/>
              <a:ea typeface="Aileron Thin"/>
              <a:cs typeface="Aileron Thin"/>
              <a:sym typeface="Aileron Thin"/>
            </a:endParaRPr>
          </a:p>
          <a:p>
            <a:pPr marL="617220" lvl="2" indent="-205740" algn="l">
              <a:lnSpc>
                <a:spcPts val="3510"/>
              </a:lnSpc>
              <a:buFont typeface="Arial"/>
              <a:buChar char="⚬"/>
            </a:pPr>
            <a:r>
              <a:rPr lang="en-US" sz="2700">
                <a:solidFill>
                  <a:srgbClr val="000000"/>
                </a:solidFill>
                <a:latin typeface="Aileron Thin"/>
                <a:ea typeface="Aileron Thin"/>
                <a:cs typeface="Aileron Thin"/>
                <a:sym typeface="Aileron Thin"/>
              </a:rPr>
              <a:t>Negative correlation - Income to Child care burden (As high as 30% on some low-income households)</a:t>
            </a:r>
          </a:p>
          <a:p>
            <a:pPr marL="617220" lvl="2" indent="-205740" algn="l">
              <a:lnSpc>
                <a:spcPts val="3510"/>
              </a:lnSpc>
            </a:pPr>
            <a:endParaRPr lang="en-US" sz="2700">
              <a:solidFill>
                <a:srgbClr val="000000"/>
              </a:solidFill>
              <a:latin typeface="Aileron Thin"/>
              <a:ea typeface="Aileron Thin"/>
              <a:cs typeface="Aileron Thin"/>
              <a:sym typeface="Aileron Thin"/>
            </a:endParaRPr>
          </a:p>
          <a:p>
            <a:pPr marL="617220" lvl="2" indent="-205740" algn="l">
              <a:lnSpc>
                <a:spcPts val="3510"/>
              </a:lnSpc>
              <a:buFont typeface="Arial"/>
              <a:buChar char="⚬"/>
            </a:pPr>
            <a:r>
              <a:rPr lang="en-US" sz="2700">
                <a:solidFill>
                  <a:srgbClr val="000000"/>
                </a:solidFill>
                <a:latin typeface="Aileron Thin"/>
                <a:ea typeface="Aileron Thin"/>
                <a:cs typeface="Aileron Thin"/>
                <a:sym typeface="Aileron Thin"/>
              </a:rPr>
              <a:t>Trend show significant implications for families in low-income categories.</a:t>
            </a:r>
          </a:p>
        </p:txBody>
      </p:sp>
      <p:grpSp>
        <p:nvGrpSpPr>
          <p:cNvPr id="4" name="Group 4"/>
          <p:cNvGrpSpPr/>
          <p:nvPr/>
        </p:nvGrpSpPr>
        <p:grpSpPr>
          <a:xfrm>
            <a:off x="-1391181" y="8239139"/>
            <a:ext cx="20869958" cy="11317430"/>
            <a:chOff x="0" y="0"/>
            <a:chExt cx="27826611" cy="15089907"/>
          </a:xfrm>
        </p:grpSpPr>
        <p:sp>
          <p:nvSpPr>
            <p:cNvPr id="5" name="Freeform 5"/>
            <p:cNvSpPr/>
            <p:nvPr/>
          </p:nvSpPr>
          <p:spPr>
            <a:xfrm>
              <a:off x="0" y="0"/>
              <a:ext cx="27826590" cy="15089887"/>
            </a:xfrm>
            <a:custGeom>
              <a:avLst/>
              <a:gdLst/>
              <a:ahLst/>
              <a:cxnLst/>
              <a:rect l="l" t="t" r="r" b="b"/>
              <a:pathLst>
                <a:path w="27826590" h="15089887">
                  <a:moveTo>
                    <a:pt x="0" y="0"/>
                  </a:moveTo>
                  <a:lnTo>
                    <a:pt x="27826590" y="0"/>
                  </a:lnTo>
                  <a:lnTo>
                    <a:pt x="27826590" y="15089887"/>
                  </a:lnTo>
                  <a:lnTo>
                    <a:pt x="0" y="15089887"/>
                  </a:lnTo>
                  <a:lnTo>
                    <a:pt x="0" y="0"/>
                  </a:lnTo>
                  <a:close/>
                </a:path>
              </a:pathLst>
            </a:custGeom>
            <a:blipFill>
              <a:blip r:embed="rId3"/>
              <a:stretch>
                <a:fillRect/>
              </a:stretch>
            </a:blipFill>
          </p:spPr>
          <p:txBody>
            <a:bodyPr/>
            <a:lstStyle/>
            <a:p>
              <a:endParaRPr lang="en-US"/>
            </a:p>
          </p:txBody>
        </p:sp>
      </p:grpSp>
      <p:sp>
        <p:nvSpPr>
          <p:cNvPr id="6" name="Freeform 6"/>
          <p:cNvSpPr/>
          <p:nvPr/>
        </p:nvSpPr>
        <p:spPr>
          <a:xfrm>
            <a:off x="5868246" y="7589038"/>
            <a:ext cx="5075580" cy="3746701"/>
          </a:xfrm>
          <a:custGeom>
            <a:avLst/>
            <a:gdLst/>
            <a:ahLst/>
            <a:cxnLst/>
            <a:rect l="l" t="t" r="r" b="b"/>
            <a:pathLst>
              <a:path w="5075580" h="3746701">
                <a:moveTo>
                  <a:pt x="0" y="0"/>
                </a:moveTo>
                <a:lnTo>
                  <a:pt x="5075580" y="0"/>
                </a:lnTo>
                <a:lnTo>
                  <a:pt x="5075580" y="3746701"/>
                </a:lnTo>
                <a:lnTo>
                  <a:pt x="0" y="3746701"/>
                </a:lnTo>
                <a:lnTo>
                  <a:pt x="0" y="0"/>
                </a:lnTo>
                <a:close/>
              </a:path>
            </a:pathLst>
          </a:custGeom>
          <a:blipFill>
            <a:blip r:embed="rId4"/>
            <a:stretch>
              <a:fillRect t="-323" b="-323"/>
            </a:stretch>
          </a:blipFill>
        </p:spPr>
        <p:txBody>
          <a:bodyPr/>
          <a:lstStyle/>
          <a:p>
            <a:endParaRPr lang="en-US"/>
          </a:p>
        </p:txBody>
      </p:sp>
      <p:grpSp>
        <p:nvGrpSpPr>
          <p:cNvPr id="7" name="Group 7"/>
          <p:cNvGrpSpPr/>
          <p:nvPr/>
        </p:nvGrpSpPr>
        <p:grpSpPr>
          <a:xfrm>
            <a:off x="13351391" y="7589038"/>
            <a:ext cx="6327790" cy="4467387"/>
            <a:chOff x="0" y="0"/>
            <a:chExt cx="8437053" cy="5956516"/>
          </a:xfrm>
        </p:grpSpPr>
        <p:sp>
          <p:nvSpPr>
            <p:cNvPr id="8" name="Freeform 8"/>
            <p:cNvSpPr/>
            <p:nvPr/>
          </p:nvSpPr>
          <p:spPr>
            <a:xfrm>
              <a:off x="0" y="0"/>
              <a:ext cx="8436991" cy="5956554"/>
            </a:xfrm>
            <a:custGeom>
              <a:avLst/>
              <a:gdLst/>
              <a:ahLst/>
              <a:cxnLst/>
              <a:rect l="l" t="t" r="r" b="b"/>
              <a:pathLst>
                <a:path w="8436991" h="5956554">
                  <a:moveTo>
                    <a:pt x="0" y="0"/>
                  </a:moveTo>
                  <a:lnTo>
                    <a:pt x="8436991" y="0"/>
                  </a:lnTo>
                  <a:lnTo>
                    <a:pt x="8436991" y="5956554"/>
                  </a:lnTo>
                  <a:lnTo>
                    <a:pt x="0" y="5956554"/>
                  </a:lnTo>
                  <a:lnTo>
                    <a:pt x="0" y="0"/>
                  </a:lnTo>
                  <a:close/>
                </a:path>
              </a:pathLst>
            </a:custGeom>
            <a:blipFill>
              <a:blip r:embed="rId5"/>
              <a:stretch>
                <a:fillRect t="-49" b="-48"/>
              </a:stretch>
            </a:blipFill>
          </p:spPr>
          <p:txBody>
            <a:bodyPr/>
            <a:lstStyle/>
            <a:p>
              <a:endParaRPr lang="en-US"/>
            </a:p>
          </p:txBody>
        </p:sp>
      </p:grpSp>
      <p:grpSp>
        <p:nvGrpSpPr>
          <p:cNvPr id="9" name="Group 9"/>
          <p:cNvGrpSpPr/>
          <p:nvPr/>
        </p:nvGrpSpPr>
        <p:grpSpPr>
          <a:xfrm>
            <a:off x="-1391181" y="7838913"/>
            <a:ext cx="6327790" cy="4467387"/>
            <a:chOff x="0" y="0"/>
            <a:chExt cx="8437053" cy="5956516"/>
          </a:xfrm>
        </p:grpSpPr>
        <p:sp>
          <p:nvSpPr>
            <p:cNvPr id="10" name="Freeform 10"/>
            <p:cNvSpPr/>
            <p:nvPr/>
          </p:nvSpPr>
          <p:spPr>
            <a:xfrm>
              <a:off x="0" y="0"/>
              <a:ext cx="8436991" cy="5956554"/>
            </a:xfrm>
            <a:custGeom>
              <a:avLst/>
              <a:gdLst/>
              <a:ahLst/>
              <a:cxnLst/>
              <a:rect l="l" t="t" r="r" b="b"/>
              <a:pathLst>
                <a:path w="8436991" h="5956554">
                  <a:moveTo>
                    <a:pt x="0" y="0"/>
                  </a:moveTo>
                  <a:lnTo>
                    <a:pt x="8436991" y="0"/>
                  </a:lnTo>
                  <a:lnTo>
                    <a:pt x="8436991" y="5956554"/>
                  </a:lnTo>
                  <a:lnTo>
                    <a:pt x="0" y="5956554"/>
                  </a:lnTo>
                  <a:lnTo>
                    <a:pt x="0" y="0"/>
                  </a:lnTo>
                  <a:close/>
                </a:path>
              </a:pathLst>
            </a:custGeom>
            <a:blipFill>
              <a:blip r:embed="rId5"/>
              <a:stretch>
                <a:fillRect t="-49" b="-48"/>
              </a:stretch>
            </a:blipFill>
          </p:spPr>
          <p:txBody>
            <a:bodyPr/>
            <a:lstStyle/>
            <a:p>
              <a:endParaRPr lang="en-US"/>
            </a:p>
          </p:txBody>
        </p:sp>
      </p:grpSp>
      <p:grpSp>
        <p:nvGrpSpPr>
          <p:cNvPr id="11" name="Group 11"/>
          <p:cNvGrpSpPr/>
          <p:nvPr/>
        </p:nvGrpSpPr>
        <p:grpSpPr>
          <a:xfrm>
            <a:off x="1414741" y="1181100"/>
            <a:ext cx="9529084" cy="7018519"/>
            <a:chOff x="0" y="0"/>
            <a:chExt cx="12705445" cy="9358025"/>
          </a:xfrm>
        </p:grpSpPr>
        <p:sp>
          <p:nvSpPr>
            <p:cNvPr id="12" name="Freeform 12"/>
            <p:cNvSpPr/>
            <p:nvPr/>
          </p:nvSpPr>
          <p:spPr>
            <a:xfrm>
              <a:off x="0" y="0"/>
              <a:ext cx="12705461" cy="9357995"/>
            </a:xfrm>
            <a:custGeom>
              <a:avLst/>
              <a:gdLst/>
              <a:ahLst/>
              <a:cxnLst/>
              <a:rect l="l" t="t" r="r" b="b"/>
              <a:pathLst>
                <a:path w="12705461" h="9357995">
                  <a:moveTo>
                    <a:pt x="0" y="0"/>
                  </a:moveTo>
                  <a:lnTo>
                    <a:pt x="12705461" y="0"/>
                  </a:lnTo>
                  <a:lnTo>
                    <a:pt x="12705461" y="9357995"/>
                  </a:lnTo>
                  <a:lnTo>
                    <a:pt x="0" y="9357995"/>
                  </a:lnTo>
                  <a:lnTo>
                    <a:pt x="0" y="0"/>
                  </a:lnTo>
                  <a:close/>
                </a:path>
              </a:pathLst>
            </a:custGeom>
            <a:blipFill>
              <a:blip r:embed="rId6">
                <a:alphaModFix amt="70000"/>
              </a:blip>
              <a:stretch>
                <a:fillRect t="-375" b="-375"/>
              </a:stretch>
            </a:blipFill>
          </p:spPr>
          <p:txBody>
            <a:bodyPr/>
            <a:lstStyle/>
            <a:p>
              <a:endParaRPr lang="en-US"/>
            </a:p>
          </p:txBody>
        </p:sp>
      </p:gr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9F4"/>
        </a:solidFill>
        <a:effectLst/>
      </p:bgPr>
    </p:bg>
    <p:spTree>
      <p:nvGrpSpPr>
        <p:cNvPr id="1" name=""/>
        <p:cNvGrpSpPr/>
        <p:nvPr/>
      </p:nvGrpSpPr>
      <p:grpSpPr>
        <a:xfrm>
          <a:off x="0" y="0"/>
          <a:ext cx="0" cy="0"/>
          <a:chOff x="0" y="0"/>
          <a:chExt cx="0" cy="0"/>
        </a:xfrm>
      </p:grpSpPr>
      <p:sp>
        <p:nvSpPr>
          <p:cNvPr id="2" name="TextBox 2"/>
          <p:cNvSpPr txBox="1"/>
          <p:nvPr/>
        </p:nvSpPr>
        <p:spPr>
          <a:xfrm>
            <a:off x="1028700" y="76200"/>
            <a:ext cx="16230600" cy="2171700"/>
          </a:xfrm>
          <a:prstGeom prst="rect">
            <a:avLst/>
          </a:prstGeom>
        </p:spPr>
        <p:txBody>
          <a:bodyPr lIns="0" tIns="0" rIns="0" bIns="0" rtlCol="0" anchor="t">
            <a:spAutoFit/>
          </a:bodyPr>
          <a:lstStyle/>
          <a:p>
            <a:pPr algn="ctr">
              <a:lnSpc>
                <a:spcPts val="7500"/>
              </a:lnSpc>
            </a:pPr>
            <a:r>
              <a:rPr lang="en-US" sz="7500" spc="-375" dirty="0">
                <a:solidFill>
                  <a:srgbClr val="000000"/>
                </a:solidFill>
                <a:latin typeface="Agrandir"/>
                <a:ea typeface="Agrandir"/>
                <a:cs typeface="Agrandir"/>
                <a:sym typeface="Agrandir"/>
              </a:rPr>
              <a:t>Burden by Gender and Income Type</a:t>
            </a:r>
          </a:p>
          <a:p>
            <a:pPr algn="l">
              <a:lnSpc>
                <a:spcPts val="7500"/>
              </a:lnSpc>
            </a:pPr>
            <a:endParaRPr lang="en-US" sz="7500" spc="-375" dirty="0">
              <a:solidFill>
                <a:srgbClr val="000000"/>
              </a:solidFill>
              <a:latin typeface="Agrandir"/>
              <a:ea typeface="Agrandir"/>
              <a:cs typeface="Agrandir"/>
              <a:sym typeface="Agrandir"/>
            </a:endParaRPr>
          </a:p>
        </p:txBody>
      </p:sp>
      <p:sp>
        <p:nvSpPr>
          <p:cNvPr id="3" name="TextBox 3"/>
          <p:cNvSpPr txBox="1"/>
          <p:nvPr/>
        </p:nvSpPr>
        <p:spPr>
          <a:xfrm>
            <a:off x="11816487" y="1928166"/>
            <a:ext cx="6009506" cy="4842510"/>
          </a:xfrm>
          <a:prstGeom prst="rect">
            <a:avLst/>
          </a:prstGeom>
        </p:spPr>
        <p:txBody>
          <a:bodyPr lIns="0" tIns="0" rIns="0" bIns="0" rtlCol="0" anchor="t">
            <a:spAutoFit/>
          </a:bodyPr>
          <a:lstStyle/>
          <a:p>
            <a:pPr marL="617220" lvl="2" indent="-205740" algn="l">
              <a:lnSpc>
                <a:spcPts val="3510"/>
              </a:lnSpc>
              <a:buFont typeface="Arial"/>
              <a:buChar char="⚬"/>
            </a:pPr>
            <a:r>
              <a:rPr lang="en-US" sz="2700">
                <a:solidFill>
                  <a:srgbClr val="000000"/>
                </a:solidFill>
                <a:latin typeface="Aileron Thin"/>
                <a:ea typeface="Aileron Thin"/>
                <a:cs typeface="Aileron Thin"/>
                <a:sym typeface="Aileron Thin"/>
              </a:rPr>
              <a:t>Single Female has to spend 22.5% of earnings on Childcare cost</a:t>
            </a:r>
          </a:p>
          <a:p>
            <a:pPr marL="617220" lvl="2" indent="-205740" algn="l">
              <a:lnSpc>
                <a:spcPts val="3510"/>
              </a:lnSpc>
            </a:pPr>
            <a:endParaRPr lang="en-US" sz="2700">
              <a:solidFill>
                <a:srgbClr val="000000"/>
              </a:solidFill>
              <a:latin typeface="Aileron Thin"/>
              <a:ea typeface="Aileron Thin"/>
              <a:cs typeface="Aileron Thin"/>
              <a:sym typeface="Aileron Thin"/>
            </a:endParaRPr>
          </a:p>
          <a:p>
            <a:pPr marL="617220" lvl="2" indent="-205740" algn="l">
              <a:lnSpc>
                <a:spcPts val="3510"/>
              </a:lnSpc>
              <a:buFont typeface="Arial"/>
              <a:buChar char="⚬"/>
            </a:pPr>
            <a:r>
              <a:rPr lang="en-US" sz="2700">
                <a:solidFill>
                  <a:srgbClr val="000000"/>
                </a:solidFill>
                <a:latin typeface="Aileron Thin"/>
                <a:ea typeface="Aileron Thin"/>
                <a:cs typeface="Aileron Thin"/>
                <a:sym typeface="Aileron Thin"/>
              </a:rPr>
              <a:t>Single Male has to spend 14.9% of earnings on Childcare cost</a:t>
            </a:r>
          </a:p>
          <a:p>
            <a:pPr marL="617220" lvl="2" indent="-205740" algn="l">
              <a:lnSpc>
                <a:spcPts val="3510"/>
              </a:lnSpc>
            </a:pPr>
            <a:endParaRPr lang="en-US" sz="2700">
              <a:solidFill>
                <a:srgbClr val="000000"/>
              </a:solidFill>
              <a:latin typeface="Aileron Thin"/>
              <a:ea typeface="Aileron Thin"/>
              <a:cs typeface="Aileron Thin"/>
              <a:sym typeface="Aileron Thin"/>
            </a:endParaRPr>
          </a:p>
          <a:p>
            <a:pPr marL="617220" lvl="2" indent="-205740" algn="l">
              <a:lnSpc>
                <a:spcPts val="3510"/>
              </a:lnSpc>
              <a:buFont typeface="Arial"/>
              <a:buChar char="⚬"/>
            </a:pPr>
            <a:r>
              <a:rPr lang="en-US" sz="2700">
                <a:solidFill>
                  <a:srgbClr val="000000"/>
                </a:solidFill>
                <a:latin typeface="Aileron Thin"/>
                <a:ea typeface="Aileron Thin"/>
                <a:cs typeface="Aileron Thin"/>
                <a:sym typeface="Aileron Thin"/>
              </a:rPr>
              <a:t>Households spend 10.7% of earnings on Childcare cost</a:t>
            </a:r>
          </a:p>
          <a:p>
            <a:pPr marL="617220" lvl="2" indent="-205740" algn="l">
              <a:lnSpc>
                <a:spcPts val="3510"/>
              </a:lnSpc>
            </a:pPr>
            <a:endParaRPr lang="en-US" sz="2700">
              <a:solidFill>
                <a:srgbClr val="000000"/>
              </a:solidFill>
              <a:latin typeface="Aileron Thin"/>
              <a:ea typeface="Aileron Thin"/>
              <a:cs typeface="Aileron Thin"/>
              <a:sym typeface="Aileron Thin"/>
            </a:endParaRPr>
          </a:p>
          <a:p>
            <a:pPr marL="617220" lvl="2" indent="-205740" algn="l">
              <a:lnSpc>
                <a:spcPts val="3510"/>
              </a:lnSpc>
              <a:buFont typeface="Arial"/>
              <a:buChar char="⚬"/>
            </a:pPr>
            <a:r>
              <a:rPr lang="en-US" sz="2700">
                <a:solidFill>
                  <a:srgbClr val="000000"/>
                </a:solidFill>
                <a:latin typeface="Aileron Thin"/>
                <a:ea typeface="Aileron Thin"/>
                <a:cs typeface="Aileron Thin"/>
                <a:sym typeface="Aileron Thin"/>
              </a:rPr>
              <a:t>Disparity can have major implications for workforce participation</a:t>
            </a:r>
          </a:p>
        </p:txBody>
      </p:sp>
      <p:grpSp>
        <p:nvGrpSpPr>
          <p:cNvPr id="4" name="Group 4"/>
          <p:cNvGrpSpPr/>
          <p:nvPr/>
        </p:nvGrpSpPr>
        <p:grpSpPr>
          <a:xfrm>
            <a:off x="-1391181" y="8239139"/>
            <a:ext cx="20869958" cy="11317430"/>
            <a:chOff x="0" y="0"/>
            <a:chExt cx="27826611" cy="15089907"/>
          </a:xfrm>
        </p:grpSpPr>
        <p:sp>
          <p:nvSpPr>
            <p:cNvPr id="5" name="Freeform 5"/>
            <p:cNvSpPr/>
            <p:nvPr/>
          </p:nvSpPr>
          <p:spPr>
            <a:xfrm>
              <a:off x="0" y="0"/>
              <a:ext cx="27826590" cy="15089887"/>
            </a:xfrm>
            <a:custGeom>
              <a:avLst/>
              <a:gdLst/>
              <a:ahLst/>
              <a:cxnLst/>
              <a:rect l="l" t="t" r="r" b="b"/>
              <a:pathLst>
                <a:path w="27826590" h="15089887">
                  <a:moveTo>
                    <a:pt x="0" y="0"/>
                  </a:moveTo>
                  <a:lnTo>
                    <a:pt x="27826590" y="0"/>
                  </a:lnTo>
                  <a:lnTo>
                    <a:pt x="27826590" y="15089887"/>
                  </a:lnTo>
                  <a:lnTo>
                    <a:pt x="0" y="15089887"/>
                  </a:lnTo>
                  <a:lnTo>
                    <a:pt x="0" y="0"/>
                  </a:lnTo>
                  <a:close/>
                </a:path>
              </a:pathLst>
            </a:custGeom>
            <a:blipFill>
              <a:blip r:embed="rId3"/>
              <a:stretch>
                <a:fillRect/>
              </a:stretch>
            </a:blipFill>
          </p:spPr>
          <p:txBody>
            <a:bodyPr/>
            <a:lstStyle/>
            <a:p>
              <a:endParaRPr lang="en-US"/>
            </a:p>
          </p:txBody>
        </p:sp>
      </p:grpSp>
      <p:grpSp>
        <p:nvGrpSpPr>
          <p:cNvPr id="6" name="Group 6"/>
          <p:cNvGrpSpPr/>
          <p:nvPr/>
        </p:nvGrpSpPr>
        <p:grpSpPr>
          <a:xfrm>
            <a:off x="13351391" y="7589038"/>
            <a:ext cx="6327790" cy="4467387"/>
            <a:chOff x="0" y="0"/>
            <a:chExt cx="8437053" cy="5956516"/>
          </a:xfrm>
        </p:grpSpPr>
        <p:sp>
          <p:nvSpPr>
            <p:cNvPr id="7" name="Freeform 7"/>
            <p:cNvSpPr/>
            <p:nvPr/>
          </p:nvSpPr>
          <p:spPr>
            <a:xfrm>
              <a:off x="0" y="0"/>
              <a:ext cx="8436991" cy="5956554"/>
            </a:xfrm>
            <a:custGeom>
              <a:avLst/>
              <a:gdLst/>
              <a:ahLst/>
              <a:cxnLst/>
              <a:rect l="l" t="t" r="r" b="b"/>
              <a:pathLst>
                <a:path w="8436991" h="5956554">
                  <a:moveTo>
                    <a:pt x="0" y="0"/>
                  </a:moveTo>
                  <a:lnTo>
                    <a:pt x="8436991" y="0"/>
                  </a:lnTo>
                  <a:lnTo>
                    <a:pt x="8436991" y="5956554"/>
                  </a:lnTo>
                  <a:lnTo>
                    <a:pt x="0" y="5956554"/>
                  </a:lnTo>
                  <a:lnTo>
                    <a:pt x="0" y="0"/>
                  </a:lnTo>
                  <a:close/>
                </a:path>
              </a:pathLst>
            </a:custGeom>
            <a:blipFill>
              <a:blip r:embed="rId4"/>
              <a:stretch>
                <a:fillRect t="-49" b="-48"/>
              </a:stretch>
            </a:blipFill>
          </p:spPr>
          <p:txBody>
            <a:bodyPr/>
            <a:lstStyle/>
            <a:p>
              <a:endParaRPr lang="en-US"/>
            </a:p>
          </p:txBody>
        </p:sp>
      </p:grpSp>
      <p:grpSp>
        <p:nvGrpSpPr>
          <p:cNvPr id="8" name="Group 8"/>
          <p:cNvGrpSpPr/>
          <p:nvPr/>
        </p:nvGrpSpPr>
        <p:grpSpPr>
          <a:xfrm>
            <a:off x="-1391181" y="7838913"/>
            <a:ext cx="6327790" cy="4467387"/>
            <a:chOff x="0" y="0"/>
            <a:chExt cx="8437053" cy="5956516"/>
          </a:xfrm>
        </p:grpSpPr>
        <p:sp>
          <p:nvSpPr>
            <p:cNvPr id="9" name="Freeform 9"/>
            <p:cNvSpPr/>
            <p:nvPr/>
          </p:nvSpPr>
          <p:spPr>
            <a:xfrm>
              <a:off x="0" y="0"/>
              <a:ext cx="8436991" cy="5956554"/>
            </a:xfrm>
            <a:custGeom>
              <a:avLst/>
              <a:gdLst/>
              <a:ahLst/>
              <a:cxnLst/>
              <a:rect l="l" t="t" r="r" b="b"/>
              <a:pathLst>
                <a:path w="8436991" h="5956554">
                  <a:moveTo>
                    <a:pt x="0" y="0"/>
                  </a:moveTo>
                  <a:lnTo>
                    <a:pt x="8436991" y="0"/>
                  </a:lnTo>
                  <a:lnTo>
                    <a:pt x="8436991" y="5956554"/>
                  </a:lnTo>
                  <a:lnTo>
                    <a:pt x="0" y="5956554"/>
                  </a:lnTo>
                  <a:lnTo>
                    <a:pt x="0" y="0"/>
                  </a:lnTo>
                  <a:close/>
                </a:path>
              </a:pathLst>
            </a:custGeom>
            <a:blipFill>
              <a:blip r:embed="rId4"/>
              <a:stretch>
                <a:fillRect t="-49" b="-48"/>
              </a:stretch>
            </a:blipFill>
          </p:spPr>
          <p:txBody>
            <a:bodyPr/>
            <a:lstStyle/>
            <a:p>
              <a:endParaRPr lang="en-US"/>
            </a:p>
          </p:txBody>
        </p:sp>
      </p:grpSp>
      <p:grpSp>
        <p:nvGrpSpPr>
          <p:cNvPr id="10" name="Group 10"/>
          <p:cNvGrpSpPr/>
          <p:nvPr/>
        </p:nvGrpSpPr>
        <p:grpSpPr>
          <a:xfrm>
            <a:off x="640758" y="1562100"/>
            <a:ext cx="10785559" cy="5945539"/>
            <a:chOff x="0" y="0"/>
            <a:chExt cx="14380745" cy="7927385"/>
          </a:xfrm>
        </p:grpSpPr>
        <p:sp>
          <p:nvSpPr>
            <p:cNvPr id="11" name="Freeform 11"/>
            <p:cNvSpPr/>
            <p:nvPr/>
          </p:nvSpPr>
          <p:spPr>
            <a:xfrm>
              <a:off x="0" y="0"/>
              <a:ext cx="14380718" cy="7927340"/>
            </a:xfrm>
            <a:custGeom>
              <a:avLst/>
              <a:gdLst/>
              <a:ahLst/>
              <a:cxnLst/>
              <a:rect l="l" t="t" r="r" b="b"/>
              <a:pathLst>
                <a:path w="14380718" h="7927340">
                  <a:moveTo>
                    <a:pt x="0" y="0"/>
                  </a:moveTo>
                  <a:lnTo>
                    <a:pt x="14380718" y="0"/>
                  </a:lnTo>
                  <a:lnTo>
                    <a:pt x="14380718" y="7927340"/>
                  </a:lnTo>
                  <a:lnTo>
                    <a:pt x="0" y="7927340"/>
                  </a:lnTo>
                  <a:lnTo>
                    <a:pt x="0" y="0"/>
                  </a:lnTo>
                  <a:close/>
                </a:path>
              </a:pathLst>
            </a:custGeom>
            <a:blipFill>
              <a:blip r:embed="rId5">
                <a:alphaModFix amt="70000"/>
              </a:blip>
              <a:stretch>
                <a:fillRect t="-2" b="-3"/>
              </a:stretch>
            </a:blipFill>
          </p:spPr>
          <p:txBody>
            <a:bodyPr/>
            <a:lstStyle/>
            <a:p>
              <a:endParaRPr lang="en-US"/>
            </a:p>
          </p:txBody>
        </p:sp>
      </p:gr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
        <p:nvSpPr>
          <p:cNvPr id="13" name="Freeform 13"/>
          <p:cNvSpPr/>
          <p:nvPr/>
        </p:nvSpPr>
        <p:spPr>
          <a:xfrm>
            <a:off x="5868246" y="7589038"/>
            <a:ext cx="5075580" cy="3746701"/>
          </a:xfrm>
          <a:custGeom>
            <a:avLst/>
            <a:gdLst/>
            <a:ahLst/>
            <a:cxnLst/>
            <a:rect l="l" t="t" r="r" b="b"/>
            <a:pathLst>
              <a:path w="5075580" h="3746701">
                <a:moveTo>
                  <a:pt x="0" y="0"/>
                </a:moveTo>
                <a:lnTo>
                  <a:pt x="5075580" y="0"/>
                </a:lnTo>
                <a:lnTo>
                  <a:pt x="5075580" y="3746701"/>
                </a:lnTo>
                <a:lnTo>
                  <a:pt x="0" y="3746701"/>
                </a:lnTo>
                <a:lnTo>
                  <a:pt x="0" y="0"/>
                </a:lnTo>
                <a:close/>
              </a:path>
            </a:pathLst>
          </a:custGeom>
          <a:blipFill>
            <a:blip r:embed="rId6"/>
            <a:stretch>
              <a:fillRect t="-323" b="-323"/>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9F4"/>
        </a:solidFill>
        <a:effectLst/>
      </p:bgPr>
    </p:bg>
    <p:spTree>
      <p:nvGrpSpPr>
        <p:cNvPr id="1" name=""/>
        <p:cNvGrpSpPr/>
        <p:nvPr/>
      </p:nvGrpSpPr>
      <p:grpSpPr>
        <a:xfrm>
          <a:off x="0" y="0"/>
          <a:ext cx="0" cy="0"/>
          <a:chOff x="0" y="0"/>
          <a:chExt cx="0" cy="0"/>
        </a:xfrm>
      </p:grpSpPr>
      <p:sp>
        <p:nvSpPr>
          <p:cNvPr id="2" name="TextBox 2"/>
          <p:cNvSpPr txBox="1"/>
          <p:nvPr/>
        </p:nvSpPr>
        <p:spPr>
          <a:xfrm>
            <a:off x="1028700" y="76200"/>
            <a:ext cx="16230600" cy="2171700"/>
          </a:xfrm>
          <a:prstGeom prst="rect">
            <a:avLst/>
          </a:prstGeom>
        </p:spPr>
        <p:txBody>
          <a:bodyPr lIns="0" tIns="0" rIns="0" bIns="0" rtlCol="0" anchor="t">
            <a:spAutoFit/>
          </a:bodyPr>
          <a:lstStyle/>
          <a:p>
            <a:pPr algn="ctr">
              <a:lnSpc>
                <a:spcPts val="7500"/>
              </a:lnSpc>
            </a:pPr>
            <a:r>
              <a:rPr lang="en-US" sz="7500" spc="-375" dirty="0">
                <a:solidFill>
                  <a:srgbClr val="000000"/>
                </a:solidFill>
                <a:latin typeface="Agrandir"/>
                <a:ea typeface="Agrandir"/>
                <a:cs typeface="Agrandir"/>
                <a:sym typeface="Agrandir"/>
              </a:rPr>
              <a:t>Burden and Employment Patterns</a:t>
            </a:r>
          </a:p>
          <a:p>
            <a:pPr algn="l">
              <a:lnSpc>
                <a:spcPts val="7500"/>
              </a:lnSpc>
            </a:pPr>
            <a:endParaRPr lang="en-US" sz="7500" spc="-375" dirty="0">
              <a:solidFill>
                <a:srgbClr val="000000"/>
              </a:solidFill>
              <a:latin typeface="Agrandir"/>
              <a:ea typeface="Agrandir"/>
              <a:cs typeface="Agrandir"/>
              <a:sym typeface="Agrandir"/>
            </a:endParaRPr>
          </a:p>
        </p:txBody>
      </p:sp>
      <p:sp>
        <p:nvSpPr>
          <p:cNvPr id="3" name="TextBox 3"/>
          <p:cNvSpPr txBox="1"/>
          <p:nvPr/>
        </p:nvSpPr>
        <p:spPr>
          <a:xfrm>
            <a:off x="11816487" y="1928166"/>
            <a:ext cx="6009506" cy="5718810"/>
          </a:xfrm>
          <a:prstGeom prst="rect">
            <a:avLst/>
          </a:prstGeom>
        </p:spPr>
        <p:txBody>
          <a:bodyPr lIns="0" tIns="0" rIns="0" bIns="0" rtlCol="0" anchor="t">
            <a:spAutoFit/>
          </a:bodyPr>
          <a:lstStyle/>
          <a:p>
            <a:pPr marL="617220" lvl="2" indent="-205740" algn="l">
              <a:lnSpc>
                <a:spcPts val="3510"/>
              </a:lnSpc>
              <a:buFont typeface="Arial"/>
              <a:buChar char="⚬"/>
            </a:pPr>
            <a:r>
              <a:rPr lang="en-US" sz="2700">
                <a:solidFill>
                  <a:srgbClr val="000000"/>
                </a:solidFill>
                <a:latin typeface="Aileron Thin"/>
                <a:ea typeface="Aileron Thin"/>
                <a:cs typeface="Aileron Thin"/>
                <a:sym typeface="Aileron Thin"/>
              </a:rPr>
              <a:t>2012 outlier seems to have impacted employment on Single Female</a:t>
            </a:r>
          </a:p>
          <a:p>
            <a:pPr marL="617220" lvl="2" indent="-205740" algn="l">
              <a:lnSpc>
                <a:spcPts val="3510"/>
              </a:lnSpc>
            </a:pPr>
            <a:endParaRPr lang="en-US" sz="2700">
              <a:solidFill>
                <a:srgbClr val="000000"/>
              </a:solidFill>
              <a:latin typeface="Aileron Thin"/>
              <a:ea typeface="Aileron Thin"/>
              <a:cs typeface="Aileron Thin"/>
              <a:sym typeface="Aileron Thin"/>
            </a:endParaRPr>
          </a:p>
          <a:p>
            <a:pPr marL="617220" lvl="2" indent="-205740" algn="l">
              <a:lnSpc>
                <a:spcPts val="3510"/>
              </a:lnSpc>
              <a:buFont typeface="Arial"/>
              <a:buChar char="⚬"/>
            </a:pPr>
            <a:r>
              <a:rPr lang="en-US" sz="2700">
                <a:solidFill>
                  <a:srgbClr val="000000"/>
                </a:solidFill>
                <a:latin typeface="Aileron Thin"/>
                <a:ea typeface="Aileron Thin"/>
                <a:cs typeface="Aileron Thin"/>
                <a:sym typeface="Aileron Thin"/>
              </a:rPr>
              <a:t>Single Female still are highest impacted with the Childcare cost increase</a:t>
            </a:r>
          </a:p>
          <a:p>
            <a:pPr marL="617220" lvl="2" indent="-205740" algn="l">
              <a:lnSpc>
                <a:spcPts val="3510"/>
              </a:lnSpc>
            </a:pPr>
            <a:endParaRPr lang="en-US" sz="2700">
              <a:solidFill>
                <a:srgbClr val="000000"/>
              </a:solidFill>
              <a:latin typeface="Aileron Thin"/>
              <a:ea typeface="Aileron Thin"/>
              <a:cs typeface="Aileron Thin"/>
              <a:sym typeface="Aileron Thin"/>
            </a:endParaRPr>
          </a:p>
          <a:p>
            <a:pPr marL="617220" lvl="2" indent="-205740" algn="l">
              <a:lnSpc>
                <a:spcPts val="3510"/>
              </a:lnSpc>
              <a:buFont typeface="Arial"/>
              <a:buChar char="⚬"/>
            </a:pPr>
            <a:r>
              <a:rPr lang="en-US" sz="2700">
                <a:solidFill>
                  <a:srgbClr val="000000"/>
                </a:solidFill>
                <a:latin typeface="Aileron Thin"/>
                <a:ea typeface="Aileron Thin"/>
                <a:cs typeface="Aileron Thin"/>
                <a:sym typeface="Aileron Thin"/>
              </a:rPr>
              <a:t>Consistent disparity in the childcare burden across different income measures</a:t>
            </a:r>
          </a:p>
          <a:p>
            <a:pPr marL="617220" lvl="2" indent="-205740" algn="l">
              <a:lnSpc>
                <a:spcPts val="3510"/>
              </a:lnSpc>
            </a:pPr>
            <a:endParaRPr lang="en-US" sz="2700">
              <a:solidFill>
                <a:srgbClr val="000000"/>
              </a:solidFill>
              <a:latin typeface="Aileron Thin"/>
              <a:ea typeface="Aileron Thin"/>
              <a:cs typeface="Aileron Thin"/>
              <a:sym typeface="Aileron Thin"/>
            </a:endParaRPr>
          </a:p>
          <a:p>
            <a:pPr marL="617220" lvl="2" indent="-205740" algn="l">
              <a:lnSpc>
                <a:spcPts val="3510"/>
              </a:lnSpc>
              <a:buFont typeface="Arial"/>
              <a:buChar char="⚬"/>
            </a:pPr>
            <a:r>
              <a:rPr lang="en-US" sz="2700">
                <a:solidFill>
                  <a:srgbClr val="000000"/>
                </a:solidFill>
                <a:latin typeface="Aileron Thin"/>
                <a:ea typeface="Aileron Thin"/>
                <a:cs typeface="Aileron Thin"/>
                <a:sym typeface="Aileron Thin"/>
              </a:rPr>
              <a:t>Impact across all the types of income measures are fairly stable.</a:t>
            </a:r>
          </a:p>
        </p:txBody>
      </p:sp>
      <p:grpSp>
        <p:nvGrpSpPr>
          <p:cNvPr id="4" name="Group 4"/>
          <p:cNvGrpSpPr/>
          <p:nvPr/>
        </p:nvGrpSpPr>
        <p:grpSpPr>
          <a:xfrm>
            <a:off x="-1391181" y="8239139"/>
            <a:ext cx="20869958" cy="11317430"/>
            <a:chOff x="0" y="0"/>
            <a:chExt cx="27826611" cy="15089907"/>
          </a:xfrm>
        </p:grpSpPr>
        <p:sp>
          <p:nvSpPr>
            <p:cNvPr id="5" name="Freeform 5"/>
            <p:cNvSpPr/>
            <p:nvPr/>
          </p:nvSpPr>
          <p:spPr>
            <a:xfrm>
              <a:off x="0" y="0"/>
              <a:ext cx="27826590" cy="15089887"/>
            </a:xfrm>
            <a:custGeom>
              <a:avLst/>
              <a:gdLst/>
              <a:ahLst/>
              <a:cxnLst/>
              <a:rect l="l" t="t" r="r" b="b"/>
              <a:pathLst>
                <a:path w="27826590" h="15089887">
                  <a:moveTo>
                    <a:pt x="0" y="0"/>
                  </a:moveTo>
                  <a:lnTo>
                    <a:pt x="27826590" y="0"/>
                  </a:lnTo>
                  <a:lnTo>
                    <a:pt x="27826590" y="15089887"/>
                  </a:lnTo>
                  <a:lnTo>
                    <a:pt x="0" y="15089887"/>
                  </a:lnTo>
                  <a:lnTo>
                    <a:pt x="0" y="0"/>
                  </a:lnTo>
                  <a:close/>
                </a:path>
              </a:pathLst>
            </a:custGeom>
            <a:blipFill>
              <a:blip r:embed="rId3"/>
              <a:stretch>
                <a:fillRect/>
              </a:stretch>
            </a:blipFill>
          </p:spPr>
          <p:txBody>
            <a:bodyPr/>
            <a:lstStyle/>
            <a:p>
              <a:endParaRPr lang="en-US"/>
            </a:p>
          </p:txBody>
        </p:sp>
      </p:grpSp>
      <p:grpSp>
        <p:nvGrpSpPr>
          <p:cNvPr id="6" name="Group 6"/>
          <p:cNvGrpSpPr/>
          <p:nvPr/>
        </p:nvGrpSpPr>
        <p:grpSpPr>
          <a:xfrm>
            <a:off x="13351391" y="7589038"/>
            <a:ext cx="6327790" cy="4467387"/>
            <a:chOff x="0" y="0"/>
            <a:chExt cx="8437053" cy="5956516"/>
          </a:xfrm>
        </p:grpSpPr>
        <p:sp>
          <p:nvSpPr>
            <p:cNvPr id="7" name="Freeform 7"/>
            <p:cNvSpPr/>
            <p:nvPr/>
          </p:nvSpPr>
          <p:spPr>
            <a:xfrm>
              <a:off x="0" y="0"/>
              <a:ext cx="8436991" cy="5956554"/>
            </a:xfrm>
            <a:custGeom>
              <a:avLst/>
              <a:gdLst/>
              <a:ahLst/>
              <a:cxnLst/>
              <a:rect l="l" t="t" r="r" b="b"/>
              <a:pathLst>
                <a:path w="8436991" h="5956554">
                  <a:moveTo>
                    <a:pt x="0" y="0"/>
                  </a:moveTo>
                  <a:lnTo>
                    <a:pt x="8436991" y="0"/>
                  </a:lnTo>
                  <a:lnTo>
                    <a:pt x="8436991" y="5956554"/>
                  </a:lnTo>
                  <a:lnTo>
                    <a:pt x="0" y="5956554"/>
                  </a:lnTo>
                  <a:lnTo>
                    <a:pt x="0" y="0"/>
                  </a:lnTo>
                  <a:close/>
                </a:path>
              </a:pathLst>
            </a:custGeom>
            <a:blipFill>
              <a:blip r:embed="rId4"/>
              <a:stretch>
                <a:fillRect t="-49" b="-48"/>
              </a:stretch>
            </a:blipFill>
          </p:spPr>
          <p:txBody>
            <a:bodyPr/>
            <a:lstStyle/>
            <a:p>
              <a:endParaRPr lang="en-US"/>
            </a:p>
          </p:txBody>
        </p:sp>
      </p:grpSp>
      <p:grpSp>
        <p:nvGrpSpPr>
          <p:cNvPr id="8" name="Group 8"/>
          <p:cNvGrpSpPr/>
          <p:nvPr/>
        </p:nvGrpSpPr>
        <p:grpSpPr>
          <a:xfrm>
            <a:off x="-1391181" y="7838913"/>
            <a:ext cx="6327790" cy="4467387"/>
            <a:chOff x="0" y="0"/>
            <a:chExt cx="8437053" cy="5956516"/>
          </a:xfrm>
        </p:grpSpPr>
        <p:sp>
          <p:nvSpPr>
            <p:cNvPr id="9" name="Freeform 9"/>
            <p:cNvSpPr/>
            <p:nvPr/>
          </p:nvSpPr>
          <p:spPr>
            <a:xfrm>
              <a:off x="0" y="0"/>
              <a:ext cx="8436991" cy="5956554"/>
            </a:xfrm>
            <a:custGeom>
              <a:avLst/>
              <a:gdLst/>
              <a:ahLst/>
              <a:cxnLst/>
              <a:rect l="l" t="t" r="r" b="b"/>
              <a:pathLst>
                <a:path w="8436991" h="5956554">
                  <a:moveTo>
                    <a:pt x="0" y="0"/>
                  </a:moveTo>
                  <a:lnTo>
                    <a:pt x="8436991" y="0"/>
                  </a:lnTo>
                  <a:lnTo>
                    <a:pt x="8436991" y="5956554"/>
                  </a:lnTo>
                  <a:lnTo>
                    <a:pt x="0" y="5956554"/>
                  </a:lnTo>
                  <a:lnTo>
                    <a:pt x="0" y="0"/>
                  </a:lnTo>
                  <a:close/>
                </a:path>
              </a:pathLst>
            </a:custGeom>
            <a:blipFill>
              <a:blip r:embed="rId4"/>
              <a:stretch>
                <a:fillRect t="-49" b="-48"/>
              </a:stretch>
            </a:blipFill>
          </p:spPr>
          <p:txBody>
            <a:bodyPr/>
            <a:lstStyle/>
            <a:p>
              <a:endParaRPr lang="en-US"/>
            </a:p>
          </p:txBody>
        </p:sp>
      </p:grpSp>
      <p:grpSp>
        <p:nvGrpSpPr>
          <p:cNvPr id="10" name="Group 10"/>
          <p:cNvGrpSpPr/>
          <p:nvPr/>
        </p:nvGrpSpPr>
        <p:grpSpPr>
          <a:xfrm>
            <a:off x="493008" y="1711990"/>
            <a:ext cx="10760141" cy="5850827"/>
            <a:chOff x="0" y="0"/>
            <a:chExt cx="14346855" cy="7801103"/>
          </a:xfrm>
        </p:grpSpPr>
        <p:sp>
          <p:nvSpPr>
            <p:cNvPr id="11" name="Freeform 11"/>
            <p:cNvSpPr/>
            <p:nvPr/>
          </p:nvSpPr>
          <p:spPr>
            <a:xfrm>
              <a:off x="0" y="0"/>
              <a:ext cx="14346810" cy="7801102"/>
            </a:xfrm>
            <a:custGeom>
              <a:avLst/>
              <a:gdLst/>
              <a:ahLst/>
              <a:cxnLst/>
              <a:rect l="l" t="t" r="r" b="b"/>
              <a:pathLst>
                <a:path w="14346810" h="7801102">
                  <a:moveTo>
                    <a:pt x="0" y="0"/>
                  </a:moveTo>
                  <a:lnTo>
                    <a:pt x="14346810" y="0"/>
                  </a:lnTo>
                  <a:lnTo>
                    <a:pt x="14346810" y="7801102"/>
                  </a:lnTo>
                  <a:lnTo>
                    <a:pt x="0" y="7801102"/>
                  </a:lnTo>
                  <a:lnTo>
                    <a:pt x="0" y="0"/>
                  </a:lnTo>
                  <a:close/>
                </a:path>
              </a:pathLst>
            </a:custGeom>
            <a:blipFill>
              <a:blip r:embed="rId5">
                <a:alphaModFix amt="70000"/>
              </a:blip>
              <a:stretch>
                <a:fillRect t="-10" b="-10"/>
              </a:stretch>
            </a:blipFill>
          </p:spPr>
          <p:txBody>
            <a:bodyPr/>
            <a:lstStyle/>
            <a:p>
              <a:endParaRPr lang="en-US"/>
            </a:p>
          </p:txBody>
        </p:sp>
      </p:gr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
        <p:nvSpPr>
          <p:cNvPr id="13" name="Freeform 13"/>
          <p:cNvSpPr/>
          <p:nvPr/>
        </p:nvSpPr>
        <p:spPr>
          <a:xfrm>
            <a:off x="5868246" y="7589038"/>
            <a:ext cx="5075580" cy="3746701"/>
          </a:xfrm>
          <a:custGeom>
            <a:avLst/>
            <a:gdLst/>
            <a:ahLst/>
            <a:cxnLst/>
            <a:rect l="l" t="t" r="r" b="b"/>
            <a:pathLst>
              <a:path w="5075580" h="3746701">
                <a:moveTo>
                  <a:pt x="0" y="0"/>
                </a:moveTo>
                <a:lnTo>
                  <a:pt x="5075580" y="0"/>
                </a:lnTo>
                <a:lnTo>
                  <a:pt x="5075580" y="3746701"/>
                </a:lnTo>
                <a:lnTo>
                  <a:pt x="0" y="3746701"/>
                </a:lnTo>
                <a:lnTo>
                  <a:pt x="0" y="0"/>
                </a:lnTo>
                <a:close/>
              </a:path>
            </a:pathLst>
          </a:custGeom>
          <a:blipFill>
            <a:blip r:embed="rId6"/>
            <a:stretch>
              <a:fillRect t="-323" b="-323"/>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9F4"/>
        </a:solidFill>
        <a:effectLst/>
      </p:bgPr>
    </p:bg>
    <p:spTree>
      <p:nvGrpSpPr>
        <p:cNvPr id="1" name=""/>
        <p:cNvGrpSpPr/>
        <p:nvPr/>
      </p:nvGrpSpPr>
      <p:grpSpPr>
        <a:xfrm>
          <a:off x="0" y="0"/>
          <a:ext cx="0" cy="0"/>
          <a:chOff x="0" y="0"/>
          <a:chExt cx="0" cy="0"/>
        </a:xfrm>
      </p:grpSpPr>
      <p:grpSp>
        <p:nvGrpSpPr>
          <p:cNvPr id="2" name="Group 2"/>
          <p:cNvGrpSpPr/>
          <p:nvPr/>
        </p:nvGrpSpPr>
        <p:grpSpPr>
          <a:xfrm>
            <a:off x="8017370" y="1318335"/>
            <a:ext cx="1316418" cy="1316418"/>
            <a:chOff x="0" y="0"/>
            <a:chExt cx="1755224" cy="1755224"/>
          </a:xfrm>
        </p:grpSpPr>
        <p:sp>
          <p:nvSpPr>
            <p:cNvPr id="3" name="Freeform 3"/>
            <p:cNvSpPr/>
            <p:nvPr/>
          </p:nvSpPr>
          <p:spPr>
            <a:xfrm>
              <a:off x="0" y="0"/>
              <a:ext cx="1755140" cy="1755140"/>
            </a:xfrm>
            <a:custGeom>
              <a:avLst/>
              <a:gdLst/>
              <a:ahLst/>
              <a:cxnLst/>
              <a:rect l="l" t="t" r="r" b="b"/>
              <a:pathLst>
                <a:path w="1755140" h="1755140">
                  <a:moveTo>
                    <a:pt x="877570" y="0"/>
                  </a:moveTo>
                  <a:cubicBezTo>
                    <a:pt x="392938" y="0"/>
                    <a:pt x="0" y="392938"/>
                    <a:pt x="0" y="877570"/>
                  </a:cubicBezTo>
                  <a:cubicBezTo>
                    <a:pt x="0" y="1362202"/>
                    <a:pt x="392938" y="1755140"/>
                    <a:pt x="877570" y="1755140"/>
                  </a:cubicBezTo>
                  <a:cubicBezTo>
                    <a:pt x="1362202" y="1755140"/>
                    <a:pt x="1755140" y="1362202"/>
                    <a:pt x="1755140" y="877570"/>
                  </a:cubicBezTo>
                  <a:cubicBezTo>
                    <a:pt x="1755140" y="392938"/>
                    <a:pt x="1362329" y="0"/>
                    <a:pt x="877570" y="0"/>
                  </a:cubicBezTo>
                  <a:close/>
                </a:path>
              </a:pathLst>
            </a:custGeom>
            <a:solidFill>
              <a:srgbClr val="000002"/>
            </a:solidFill>
          </p:spPr>
          <p:txBody>
            <a:bodyPr/>
            <a:lstStyle/>
            <a:p>
              <a:endParaRPr lang="en-US"/>
            </a:p>
          </p:txBody>
        </p:sp>
      </p:grpSp>
      <p:grpSp>
        <p:nvGrpSpPr>
          <p:cNvPr id="4" name="Group 4"/>
          <p:cNvGrpSpPr/>
          <p:nvPr/>
        </p:nvGrpSpPr>
        <p:grpSpPr>
          <a:xfrm>
            <a:off x="8140784" y="1364615"/>
            <a:ext cx="1069590" cy="1146723"/>
            <a:chOff x="0" y="0"/>
            <a:chExt cx="1426119" cy="1528965"/>
          </a:xfrm>
        </p:grpSpPr>
        <p:sp>
          <p:nvSpPr>
            <p:cNvPr id="5" name="Freeform 5"/>
            <p:cNvSpPr/>
            <p:nvPr/>
          </p:nvSpPr>
          <p:spPr>
            <a:xfrm>
              <a:off x="0" y="0"/>
              <a:ext cx="1426120" cy="1528965"/>
            </a:xfrm>
            <a:custGeom>
              <a:avLst/>
              <a:gdLst/>
              <a:ahLst/>
              <a:cxnLst/>
              <a:rect l="l" t="t" r="r" b="b"/>
              <a:pathLst>
                <a:path w="1426120" h="1528965">
                  <a:moveTo>
                    <a:pt x="0" y="0"/>
                  </a:moveTo>
                  <a:lnTo>
                    <a:pt x="1426120" y="0"/>
                  </a:lnTo>
                  <a:lnTo>
                    <a:pt x="1426120" y="1528965"/>
                  </a:lnTo>
                  <a:lnTo>
                    <a:pt x="0" y="1528965"/>
                  </a:lnTo>
                  <a:close/>
                </a:path>
              </a:pathLst>
            </a:custGeom>
            <a:solidFill>
              <a:srgbClr val="000000">
                <a:alpha val="0"/>
              </a:srgbClr>
            </a:solidFill>
          </p:spPr>
          <p:txBody>
            <a:bodyPr/>
            <a:lstStyle/>
            <a:p>
              <a:endParaRPr lang="en-US"/>
            </a:p>
          </p:txBody>
        </p:sp>
        <p:sp>
          <p:nvSpPr>
            <p:cNvPr id="6" name="TextBox 6"/>
            <p:cNvSpPr txBox="1"/>
            <p:nvPr/>
          </p:nvSpPr>
          <p:spPr>
            <a:xfrm>
              <a:off x="0" y="-47625"/>
              <a:ext cx="1426119" cy="1576590"/>
            </a:xfrm>
            <a:prstGeom prst="rect">
              <a:avLst/>
            </a:prstGeom>
          </p:spPr>
          <p:txBody>
            <a:bodyPr lIns="0" tIns="0" rIns="0" bIns="0" rtlCol="0" anchor="b"/>
            <a:lstStyle/>
            <a:p>
              <a:pPr algn="ctr">
                <a:lnSpc>
                  <a:spcPts val="4500"/>
                </a:lnSpc>
              </a:pPr>
              <a:r>
                <a:rPr lang="en-US" sz="4500" spc="-225">
                  <a:solidFill>
                    <a:srgbClr val="FAF9F4"/>
                  </a:solidFill>
                  <a:latin typeface="Agrandir"/>
                  <a:ea typeface="Agrandir"/>
                  <a:cs typeface="Agrandir"/>
                  <a:sym typeface="Agrandir"/>
                </a:rPr>
                <a:t>1</a:t>
              </a:r>
            </a:p>
          </p:txBody>
        </p:sp>
      </p:grpSp>
      <p:grpSp>
        <p:nvGrpSpPr>
          <p:cNvPr id="7" name="Group 7"/>
          <p:cNvGrpSpPr/>
          <p:nvPr/>
        </p:nvGrpSpPr>
        <p:grpSpPr>
          <a:xfrm>
            <a:off x="8007845" y="2765782"/>
            <a:ext cx="9045909" cy="19050"/>
            <a:chOff x="0" y="0"/>
            <a:chExt cx="12061212" cy="25400"/>
          </a:xfrm>
        </p:grpSpPr>
        <p:sp>
          <p:nvSpPr>
            <p:cNvPr id="8" name="Freeform 8"/>
            <p:cNvSpPr/>
            <p:nvPr/>
          </p:nvSpPr>
          <p:spPr>
            <a:xfrm>
              <a:off x="12700" y="0"/>
              <a:ext cx="12035790" cy="25400"/>
            </a:xfrm>
            <a:custGeom>
              <a:avLst/>
              <a:gdLst/>
              <a:ahLst/>
              <a:cxnLst/>
              <a:rect l="l" t="t" r="r" b="b"/>
              <a:pathLst>
                <a:path w="12035790" h="25400">
                  <a:moveTo>
                    <a:pt x="0" y="0"/>
                  </a:moveTo>
                  <a:lnTo>
                    <a:pt x="12035790" y="0"/>
                  </a:lnTo>
                  <a:lnTo>
                    <a:pt x="12035790" y="25400"/>
                  </a:lnTo>
                  <a:lnTo>
                    <a:pt x="0" y="25400"/>
                  </a:lnTo>
                  <a:close/>
                </a:path>
              </a:pathLst>
            </a:custGeom>
            <a:solidFill>
              <a:srgbClr val="000000"/>
            </a:solidFill>
          </p:spPr>
          <p:txBody>
            <a:bodyPr/>
            <a:lstStyle/>
            <a:p>
              <a:endParaRPr lang="en-US"/>
            </a:p>
          </p:txBody>
        </p:sp>
      </p:grpSp>
      <p:grpSp>
        <p:nvGrpSpPr>
          <p:cNvPr id="9" name="Group 9"/>
          <p:cNvGrpSpPr/>
          <p:nvPr/>
        </p:nvGrpSpPr>
        <p:grpSpPr>
          <a:xfrm>
            <a:off x="8007845" y="4539016"/>
            <a:ext cx="9045909" cy="19050"/>
            <a:chOff x="0" y="0"/>
            <a:chExt cx="12061212" cy="25400"/>
          </a:xfrm>
        </p:grpSpPr>
        <p:sp>
          <p:nvSpPr>
            <p:cNvPr id="10" name="Freeform 10"/>
            <p:cNvSpPr/>
            <p:nvPr/>
          </p:nvSpPr>
          <p:spPr>
            <a:xfrm>
              <a:off x="12700" y="0"/>
              <a:ext cx="12035790" cy="25400"/>
            </a:xfrm>
            <a:custGeom>
              <a:avLst/>
              <a:gdLst/>
              <a:ahLst/>
              <a:cxnLst/>
              <a:rect l="l" t="t" r="r" b="b"/>
              <a:pathLst>
                <a:path w="12035790" h="25400">
                  <a:moveTo>
                    <a:pt x="0" y="0"/>
                  </a:moveTo>
                  <a:lnTo>
                    <a:pt x="12035790" y="0"/>
                  </a:lnTo>
                  <a:lnTo>
                    <a:pt x="12035790" y="25400"/>
                  </a:lnTo>
                  <a:lnTo>
                    <a:pt x="0" y="25400"/>
                  </a:lnTo>
                  <a:close/>
                </a:path>
              </a:pathLst>
            </a:custGeom>
            <a:solidFill>
              <a:srgbClr val="000000"/>
            </a:solidFill>
          </p:spPr>
          <p:txBody>
            <a:bodyPr/>
            <a:lstStyle/>
            <a:p>
              <a:endParaRPr lang="en-US"/>
            </a:p>
          </p:txBody>
        </p:sp>
      </p:grpSp>
      <p:grpSp>
        <p:nvGrpSpPr>
          <p:cNvPr id="11" name="Group 11"/>
          <p:cNvGrpSpPr/>
          <p:nvPr/>
        </p:nvGrpSpPr>
        <p:grpSpPr>
          <a:xfrm>
            <a:off x="8017370" y="2927322"/>
            <a:ext cx="1316418" cy="1316418"/>
            <a:chOff x="0" y="0"/>
            <a:chExt cx="1755224" cy="1755224"/>
          </a:xfrm>
        </p:grpSpPr>
        <p:sp>
          <p:nvSpPr>
            <p:cNvPr id="12" name="Freeform 12"/>
            <p:cNvSpPr/>
            <p:nvPr/>
          </p:nvSpPr>
          <p:spPr>
            <a:xfrm>
              <a:off x="0" y="0"/>
              <a:ext cx="1755140" cy="1755140"/>
            </a:xfrm>
            <a:custGeom>
              <a:avLst/>
              <a:gdLst/>
              <a:ahLst/>
              <a:cxnLst/>
              <a:rect l="l" t="t" r="r" b="b"/>
              <a:pathLst>
                <a:path w="1755140" h="1755140">
                  <a:moveTo>
                    <a:pt x="877570" y="0"/>
                  </a:moveTo>
                  <a:cubicBezTo>
                    <a:pt x="392938" y="0"/>
                    <a:pt x="0" y="392938"/>
                    <a:pt x="0" y="877570"/>
                  </a:cubicBezTo>
                  <a:cubicBezTo>
                    <a:pt x="0" y="1362202"/>
                    <a:pt x="392938" y="1755140"/>
                    <a:pt x="877570" y="1755140"/>
                  </a:cubicBezTo>
                  <a:cubicBezTo>
                    <a:pt x="1362202" y="1755140"/>
                    <a:pt x="1755140" y="1362202"/>
                    <a:pt x="1755140" y="877570"/>
                  </a:cubicBezTo>
                  <a:cubicBezTo>
                    <a:pt x="1755140" y="392938"/>
                    <a:pt x="1362329" y="0"/>
                    <a:pt x="877570" y="0"/>
                  </a:cubicBezTo>
                  <a:close/>
                </a:path>
              </a:pathLst>
            </a:custGeom>
            <a:solidFill>
              <a:srgbClr val="000002"/>
            </a:solidFill>
          </p:spPr>
          <p:txBody>
            <a:bodyPr/>
            <a:lstStyle/>
            <a:p>
              <a:endParaRPr lang="en-US"/>
            </a:p>
          </p:txBody>
        </p:sp>
      </p:grpSp>
      <p:grpSp>
        <p:nvGrpSpPr>
          <p:cNvPr id="13" name="Group 13"/>
          <p:cNvGrpSpPr/>
          <p:nvPr/>
        </p:nvGrpSpPr>
        <p:grpSpPr>
          <a:xfrm>
            <a:off x="8140784" y="2973602"/>
            <a:ext cx="1069590" cy="1146723"/>
            <a:chOff x="0" y="0"/>
            <a:chExt cx="1426119" cy="1528965"/>
          </a:xfrm>
        </p:grpSpPr>
        <p:sp>
          <p:nvSpPr>
            <p:cNvPr id="14" name="Freeform 14"/>
            <p:cNvSpPr/>
            <p:nvPr/>
          </p:nvSpPr>
          <p:spPr>
            <a:xfrm>
              <a:off x="0" y="0"/>
              <a:ext cx="1426120" cy="1528965"/>
            </a:xfrm>
            <a:custGeom>
              <a:avLst/>
              <a:gdLst/>
              <a:ahLst/>
              <a:cxnLst/>
              <a:rect l="l" t="t" r="r" b="b"/>
              <a:pathLst>
                <a:path w="1426120" h="1528965">
                  <a:moveTo>
                    <a:pt x="0" y="0"/>
                  </a:moveTo>
                  <a:lnTo>
                    <a:pt x="1426120" y="0"/>
                  </a:lnTo>
                  <a:lnTo>
                    <a:pt x="1426120" y="1528965"/>
                  </a:lnTo>
                  <a:lnTo>
                    <a:pt x="0" y="1528965"/>
                  </a:lnTo>
                  <a:close/>
                </a:path>
              </a:pathLst>
            </a:custGeom>
            <a:solidFill>
              <a:srgbClr val="000000">
                <a:alpha val="0"/>
              </a:srgbClr>
            </a:solidFill>
          </p:spPr>
          <p:txBody>
            <a:bodyPr/>
            <a:lstStyle/>
            <a:p>
              <a:endParaRPr lang="en-US"/>
            </a:p>
          </p:txBody>
        </p:sp>
        <p:sp>
          <p:nvSpPr>
            <p:cNvPr id="15" name="TextBox 15"/>
            <p:cNvSpPr txBox="1"/>
            <p:nvPr/>
          </p:nvSpPr>
          <p:spPr>
            <a:xfrm>
              <a:off x="0" y="-47625"/>
              <a:ext cx="1426119" cy="1576590"/>
            </a:xfrm>
            <a:prstGeom prst="rect">
              <a:avLst/>
            </a:prstGeom>
          </p:spPr>
          <p:txBody>
            <a:bodyPr lIns="0" tIns="0" rIns="0" bIns="0" rtlCol="0" anchor="b"/>
            <a:lstStyle/>
            <a:p>
              <a:pPr algn="ctr">
                <a:lnSpc>
                  <a:spcPts val="4500"/>
                </a:lnSpc>
              </a:pPr>
              <a:r>
                <a:rPr lang="en-US" sz="4500" spc="-225">
                  <a:solidFill>
                    <a:srgbClr val="FAF9F4"/>
                  </a:solidFill>
                  <a:latin typeface="Agrandir"/>
                  <a:ea typeface="Agrandir"/>
                  <a:cs typeface="Agrandir"/>
                  <a:sym typeface="Agrandir"/>
                </a:rPr>
                <a:t>2</a:t>
              </a:r>
            </a:p>
          </p:txBody>
        </p:sp>
      </p:grpSp>
      <p:grpSp>
        <p:nvGrpSpPr>
          <p:cNvPr id="16" name="Group 16"/>
          <p:cNvGrpSpPr/>
          <p:nvPr/>
        </p:nvGrpSpPr>
        <p:grpSpPr>
          <a:xfrm>
            <a:off x="8103215" y="4853341"/>
            <a:ext cx="1316418" cy="1316418"/>
            <a:chOff x="0" y="0"/>
            <a:chExt cx="1755224" cy="1755224"/>
          </a:xfrm>
        </p:grpSpPr>
        <p:sp>
          <p:nvSpPr>
            <p:cNvPr id="17" name="Freeform 17"/>
            <p:cNvSpPr/>
            <p:nvPr/>
          </p:nvSpPr>
          <p:spPr>
            <a:xfrm>
              <a:off x="0" y="0"/>
              <a:ext cx="1755140" cy="1755140"/>
            </a:xfrm>
            <a:custGeom>
              <a:avLst/>
              <a:gdLst/>
              <a:ahLst/>
              <a:cxnLst/>
              <a:rect l="l" t="t" r="r" b="b"/>
              <a:pathLst>
                <a:path w="1755140" h="1755140">
                  <a:moveTo>
                    <a:pt x="877570" y="0"/>
                  </a:moveTo>
                  <a:cubicBezTo>
                    <a:pt x="392938" y="0"/>
                    <a:pt x="0" y="392938"/>
                    <a:pt x="0" y="877570"/>
                  </a:cubicBezTo>
                  <a:cubicBezTo>
                    <a:pt x="0" y="1362202"/>
                    <a:pt x="392938" y="1755140"/>
                    <a:pt x="877570" y="1755140"/>
                  </a:cubicBezTo>
                  <a:cubicBezTo>
                    <a:pt x="1362202" y="1755140"/>
                    <a:pt x="1755140" y="1362202"/>
                    <a:pt x="1755140" y="877570"/>
                  </a:cubicBezTo>
                  <a:cubicBezTo>
                    <a:pt x="1755140" y="392938"/>
                    <a:pt x="1362329" y="0"/>
                    <a:pt x="877570" y="0"/>
                  </a:cubicBezTo>
                  <a:close/>
                </a:path>
              </a:pathLst>
            </a:custGeom>
            <a:solidFill>
              <a:srgbClr val="000002"/>
            </a:solidFill>
          </p:spPr>
          <p:txBody>
            <a:bodyPr/>
            <a:lstStyle/>
            <a:p>
              <a:endParaRPr lang="en-US"/>
            </a:p>
          </p:txBody>
        </p:sp>
      </p:grpSp>
      <p:grpSp>
        <p:nvGrpSpPr>
          <p:cNvPr id="18" name="Group 18"/>
          <p:cNvGrpSpPr/>
          <p:nvPr/>
        </p:nvGrpSpPr>
        <p:grpSpPr>
          <a:xfrm>
            <a:off x="8226629" y="4899621"/>
            <a:ext cx="1069590" cy="1146723"/>
            <a:chOff x="0" y="0"/>
            <a:chExt cx="1426119" cy="1528965"/>
          </a:xfrm>
        </p:grpSpPr>
        <p:sp>
          <p:nvSpPr>
            <p:cNvPr id="19" name="Freeform 19"/>
            <p:cNvSpPr/>
            <p:nvPr/>
          </p:nvSpPr>
          <p:spPr>
            <a:xfrm>
              <a:off x="0" y="0"/>
              <a:ext cx="1426120" cy="1528965"/>
            </a:xfrm>
            <a:custGeom>
              <a:avLst/>
              <a:gdLst/>
              <a:ahLst/>
              <a:cxnLst/>
              <a:rect l="l" t="t" r="r" b="b"/>
              <a:pathLst>
                <a:path w="1426120" h="1528965">
                  <a:moveTo>
                    <a:pt x="0" y="0"/>
                  </a:moveTo>
                  <a:lnTo>
                    <a:pt x="1426120" y="0"/>
                  </a:lnTo>
                  <a:lnTo>
                    <a:pt x="1426120" y="1528965"/>
                  </a:lnTo>
                  <a:lnTo>
                    <a:pt x="0" y="1528965"/>
                  </a:lnTo>
                  <a:close/>
                </a:path>
              </a:pathLst>
            </a:custGeom>
            <a:solidFill>
              <a:srgbClr val="000000">
                <a:alpha val="0"/>
              </a:srgbClr>
            </a:solidFill>
          </p:spPr>
          <p:txBody>
            <a:bodyPr/>
            <a:lstStyle/>
            <a:p>
              <a:endParaRPr lang="en-US"/>
            </a:p>
          </p:txBody>
        </p:sp>
        <p:sp>
          <p:nvSpPr>
            <p:cNvPr id="20" name="TextBox 20"/>
            <p:cNvSpPr txBox="1"/>
            <p:nvPr/>
          </p:nvSpPr>
          <p:spPr>
            <a:xfrm>
              <a:off x="0" y="-47625"/>
              <a:ext cx="1426119" cy="1576590"/>
            </a:xfrm>
            <a:prstGeom prst="rect">
              <a:avLst/>
            </a:prstGeom>
          </p:spPr>
          <p:txBody>
            <a:bodyPr lIns="0" tIns="0" rIns="0" bIns="0" rtlCol="0" anchor="b"/>
            <a:lstStyle/>
            <a:p>
              <a:pPr algn="ctr">
                <a:lnSpc>
                  <a:spcPts val="4500"/>
                </a:lnSpc>
              </a:pPr>
              <a:r>
                <a:rPr lang="en-US" sz="4500" spc="-225">
                  <a:solidFill>
                    <a:srgbClr val="FAF9F4"/>
                  </a:solidFill>
                  <a:latin typeface="Agrandir"/>
                  <a:ea typeface="Agrandir"/>
                  <a:cs typeface="Agrandir"/>
                  <a:sym typeface="Agrandir"/>
                </a:rPr>
                <a:t>3</a:t>
              </a:r>
            </a:p>
          </p:txBody>
        </p:sp>
      </p:grpSp>
      <p:sp>
        <p:nvSpPr>
          <p:cNvPr id="21" name="Freeform 21"/>
          <p:cNvSpPr/>
          <p:nvPr/>
        </p:nvSpPr>
        <p:spPr>
          <a:xfrm>
            <a:off x="16621" y="2215466"/>
            <a:ext cx="8000749" cy="7913468"/>
          </a:xfrm>
          <a:custGeom>
            <a:avLst/>
            <a:gdLst/>
            <a:ahLst/>
            <a:cxnLst/>
            <a:rect l="l" t="t" r="r" b="b"/>
            <a:pathLst>
              <a:path w="8000749" h="7913468">
                <a:moveTo>
                  <a:pt x="0" y="0"/>
                </a:moveTo>
                <a:lnTo>
                  <a:pt x="8000749" y="0"/>
                </a:lnTo>
                <a:lnTo>
                  <a:pt x="8000749" y="7913468"/>
                </a:lnTo>
                <a:lnTo>
                  <a:pt x="0" y="7913468"/>
                </a:lnTo>
                <a:lnTo>
                  <a:pt x="0" y="0"/>
                </a:lnTo>
                <a:close/>
              </a:path>
            </a:pathLst>
          </a:custGeom>
          <a:blipFill>
            <a:blip r:embed="rId3">
              <a:extLst>
                <a:ext uri="{96DAC541-7B7A-43D3-8B79-37D633B846F1}">
                  <asvg:svgBlip xmlns:asvg="http://schemas.microsoft.com/office/drawing/2016/SVG/main" r:embed="rId4"/>
                </a:ext>
              </a:extLst>
            </a:blip>
            <a:stretch>
              <a:fillRect l="-49" r="-49"/>
            </a:stretch>
          </a:blipFill>
        </p:spPr>
        <p:txBody>
          <a:bodyPr/>
          <a:lstStyle/>
          <a:p>
            <a:endParaRPr lang="en-US"/>
          </a:p>
        </p:txBody>
      </p:sp>
      <p:grpSp>
        <p:nvGrpSpPr>
          <p:cNvPr id="22" name="Group 22"/>
          <p:cNvGrpSpPr/>
          <p:nvPr/>
        </p:nvGrpSpPr>
        <p:grpSpPr>
          <a:xfrm>
            <a:off x="8093690" y="7108861"/>
            <a:ext cx="9045909" cy="19050"/>
            <a:chOff x="0" y="0"/>
            <a:chExt cx="12061212" cy="25400"/>
          </a:xfrm>
        </p:grpSpPr>
        <p:sp>
          <p:nvSpPr>
            <p:cNvPr id="23" name="Freeform 23"/>
            <p:cNvSpPr/>
            <p:nvPr/>
          </p:nvSpPr>
          <p:spPr>
            <a:xfrm>
              <a:off x="12700" y="0"/>
              <a:ext cx="12035790" cy="25400"/>
            </a:xfrm>
            <a:custGeom>
              <a:avLst/>
              <a:gdLst/>
              <a:ahLst/>
              <a:cxnLst/>
              <a:rect l="l" t="t" r="r" b="b"/>
              <a:pathLst>
                <a:path w="12035790" h="25400">
                  <a:moveTo>
                    <a:pt x="0" y="0"/>
                  </a:moveTo>
                  <a:lnTo>
                    <a:pt x="12035790" y="0"/>
                  </a:lnTo>
                  <a:lnTo>
                    <a:pt x="12035790" y="25400"/>
                  </a:lnTo>
                  <a:lnTo>
                    <a:pt x="0" y="25400"/>
                  </a:lnTo>
                  <a:close/>
                </a:path>
              </a:pathLst>
            </a:custGeom>
            <a:solidFill>
              <a:srgbClr val="000000"/>
            </a:solidFill>
          </p:spPr>
          <p:txBody>
            <a:bodyPr/>
            <a:lstStyle/>
            <a:p>
              <a:endParaRPr lang="en-US"/>
            </a:p>
          </p:txBody>
        </p:sp>
      </p:grpSp>
      <p:sp>
        <p:nvSpPr>
          <p:cNvPr id="24" name="Freeform 24"/>
          <p:cNvSpPr/>
          <p:nvPr/>
        </p:nvSpPr>
        <p:spPr>
          <a:xfrm>
            <a:off x="2491487"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TextBox 25"/>
          <p:cNvSpPr txBox="1"/>
          <p:nvPr/>
        </p:nvSpPr>
        <p:spPr>
          <a:xfrm>
            <a:off x="10170027" y="1348847"/>
            <a:ext cx="6874202" cy="1198245"/>
          </a:xfrm>
          <a:prstGeom prst="rect">
            <a:avLst/>
          </a:prstGeom>
        </p:spPr>
        <p:txBody>
          <a:bodyPr lIns="0" tIns="0" rIns="0" bIns="0" rtlCol="0" anchor="t">
            <a:spAutoFit/>
          </a:bodyPr>
          <a:lstStyle/>
          <a:p>
            <a:pPr algn="l">
              <a:lnSpc>
                <a:spcPts val="3120"/>
              </a:lnSpc>
            </a:pPr>
            <a:r>
              <a:rPr lang="en-US" sz="2400">
                <a:solidFill>
                  <a:srgbClr val="000000"/>
                </a:solidFill>
                <a:latin typeface="Aileron Thin"/>
                <a:ea typeface="Aileron Thin"/>
                <a:cs typeface="Aileron Thin"/>
                <a:sym typeface="Aileron Thin"/>
              </a:rPr>
              <a:t>Childcare costs place a disproportionately heavy burden on lower-income families and individuals, especially women.</a:t>
            </a:r>
          </a:p>
        </p:txBody>
      </p:sp>
      <p:sp>
        <p:nvSpPr>
          <p:cNvPr id="26" name="TextBox 26"/>
          <p:cNvSpPr txBox="1"/>
          <p:nvPr/>
        </p:nvSpPr>
        <p:spPr>
          <a:xfrm>
            <a:off x="10170027" y="3005459"/>
            <a:ext cx="7089273" cy="1198245"/>
          </a:xfrm>
          <a:prstGeom prst="rect">
            <a:avLst/>
          </a:prstGeom>
        </p:spPr>
        <p:txBody>
          <a:bodyPr lIns="0" tIns="0" rIns="0" bIns="0" rtlCol="0" anchor="t">
            <a:spAutoFit/>
          </a:bodyPr>
          <a:lstStyle/>
          <a:p>
            <a:pPr algn="l">
              <a:lnSpc>
                <a:spcPts val="3120"/>
              </a:lnSpc>
            </a:pPr>
            <a:r>
              <a:rPr lang="en-US" sz="2400">
                <a:solidFill>
                  <a:srgbClr val="000000"/>
                </a:solidFill>
                <a:latin typeface="Aileron Thin"/>
                <a:ea typeface="Aileron Thin"/>
                <a:cs typeface="Aileron Thin"/>
                <a:sym typeface="Aileron Thin"/>
              </a:rPr>
              <a:t>The cost of childcare has been steadily rising over the past decade, adding to the financial strain on households.</a:t>
            </a:r>
          </a:p>
        </p:txBody>
      </p:sp>
      <p:sp>
        <p:nvSpPr>
          <p:cNvPr id="27" name="TextBox 27"/>
          <p:cNvSpPr txBox="1"/>
          <p:nvPr/>
        </p:nvSpPr>
        <p:spPr>
          <a:xfrm>
            <a:off x="10255871" y="4796191"/>
            <a:ext cx="6441854" cy="1979295"/>
          </a:xfrm>
          <a:prstGeom prst="rect">
            <a:avLst/>
          </a:prstGeom>
        </p:spPr>
        <p:txBody>
          <a:bodyPr lIns="0" tIns="0" rIns="0" bIns="0" rtlCol="0" anchor="t">
            <a:spAutoFit/>
          </a:bodyPr>
          <a:lstStyle/>
          <a:p>
            <a:pPr algn="l">
              <a:lnSpc>
                <a:spcPts val="3120"/>
              </a:lnSpc>
            </a:pPr>
            <a:r>
              <a:rPr lang="en-US" sz="2400">
                <a:solidFill>
                  <a:srgbClr val="000000"/>
                </a:solidFill>
                <a:latin typeface="Aileron Thin"/>
                <a:ea typeface="Aileron Thin"/>
                <a:cs typeface="Aileron Thin"/>
                <a:sym typeface="Aileron Thin"/>
              </a:rPr>
              <a:t>While female employment rates have remained relatively stable, the financial burden of childcare continues to be a significant factor, potentially impacting career choices and economic well-being.</a:t>
            </a:r>
          </a:p>
        </p:txBody>
      </p:sp>
      <p:sp>
        <p:nvSpPr>
          <p:cNvPr id="28" name="TextBox 28"/>
          <p:cNvSpPr txBox="1"/>
          <p:nvPr/>
        </p:nvSpPr>
        <p:spPr>
          <a:xfrm>
            <a:off x="7002258" y="7404136"/>
            <a:ext cx="10657926" cy="3150870"/>
          </a:xfrm>
          <a:prstGeom prst="rect">
            <a:avLst/>
          </a:prstGeom>
        </p:spPr>
        <p:txBody>
          <a:bodyPr lIns="0" tIns="0" rIns="0" bIns="0" rtlCol="0" anchor="t">
            <a:spAutoFit/>
          </a:bodyPr>
          <a:lstStyle/>
          <a:p>
            <a:pPr algn="l">
              <a:lnSpc>
                <a:spcPts val="3120"/>
              </a:lnSpc>
            </a:pPr>
            <a:r>
              <a:rPr lang="en-US" sz="2400" b="1">
                <a:solidFill>
                  <a:srgbClr val="000000"/>
                </a:solidFill>
                <a:latin typeface="Aileron Bold"/>
                <a:ea typeface="Aileron Bold"/>
                <a:cs typeface="Aileron Bold"/>
                <a:sym typeface="Aileron Bold"/>
              </a:rPr>
              <a:t>These trends have far-reaching consequences, affecting not only individual families but also the broader economy. When parents, particularly mothers, are forced to make difficult choices between work and childcare, it can lead to:</a:t>
            </a:r>
          </a:p>
          <a:p>
            <a:pPr marL="548640" lvl="2" indent="-182880" algn="l">
              <a:lnSpc>
                <a:spcPts val="3120"/>
              </a:lnSpc>
              <a:buFont typeface="Arial"/>
              <a:buChar char="⚬"/>
            </a:pPr>
            <a:r>
              <a:rPr lang="en-US" sz="2400">
                <a:solidFill>
                  <a:srgbClr val="000000"/>
                </a:solidFill>
                <a:latin typeface="Aileron"/>
                <a:ea typeface="Aileron"/>
                <a:cs typeface="Aileron"/>
                <a:sym typeface="Aileron"/>
              </a:rPr>
              <a:t>Reduced workforce participation</a:t>
            </a:r>
          </a:p>
          <a:p>
            <a:pPr marL="548640" lvl="2" indent="-182880" algn="l">
              <a:lnSpc>
                <a:spcPts val="3120"/>
              </a:lnSpc>
              <a:buFont typeface="Arial"/>
              <a:buChar char="⚬"/>
            </a:pPr>
            <a:r>
              <a:rPr lang="en-US" sz="2400">
                <a:solidFill>
                  <a:srgbClr val="000000"/>
                </a:solidFill>
                <a:latin typeface="Aileron"/>
                <a:ea typeface="Aileron"/>
                <a:cs typeface="Aileron"/>
                <a:sym typeface="Aileron"/>
              </a:rPr>
              <a:t>Lower productivity</a:t>
            </a:r>
          </a:p>
          <a:p>
            <a:pPr marL="548640" lvl="2" indent="-182880" algn="l">
              <a:lnSpc>
                <a:spcPts val="3120"/>
              </a:lnSpc>
              <a:buFont typeface="Arial"/>
              <a:buChar char="⚬"/>
            </a:pPr>
            <a:r>
              <a:rPr lang="en-US" sz="2400">
                <a:solidFill>
                  <a:srgbClr val="000000"/>
                </a:solidFill>
                <a:latin typeface="Aileron"/>
                <a:ea typeface="Aileron"/>
                <a:cs typeface="Aileron"/>
                <a:sym typeface="Aileron"/>
              </a:rPr>
              <a:t>Increased economic inequality</a:t>
            </a:r>
          </a:p>
          <a:p>
            <a:pPr marL="548640" lvl="2" indent="-182880" algn="l">
              <a:lnSpc>
                <a:spcPts val="3120"/>
              </a:lnSpc>
            </a:pPr>
            <a:endParaRPr lang="en-US" sz="2400">
              <a:solidFill>
                <a:srgbClr val="000000"/>
              </a:solidFill>
              <a:latin typeface="Aileron"/>
              <a:ea typeface="Aileron"/>
              <a:cs typeface="Aileron"/>
              <a:sym typeface="Aileron"/>
            </a:endParaRPr>
          </a:p>
        </p:txBody>
      </p:sp>
      <p:sp>
        <p:nvSpPr>
          <p:cNvPr id="29" name="TextBox 29"/>
          <p:cNvSpPr txBox="1"/>
          <p:nvPr/>
        </p:nvSpPr>
        <p:spPr>
          <a:xfrm>
            <a:off x="1028700" y="133332"/>
            <a:ext cx="7790707" cy="1219200"/>
          </a:xfrm>
          <a:prstGeom prst="rect">
            <a:avLst/>
          </a:prstGeom>
        </p:spPr>
        <p:txBody>
          <a:bodyPr lIns="0" tIns="0" rIns="0" bIns="0" rtlCol="0" anchor="t">
            <a:spAutoFit/>
          </a:bodyPr>
          <a:lstStyle/>
          <a:p>
            <a:pPr algn="l">
              <a:lnSpc>
                <a:spcPts val="7500"/>
              </a:lnSpc>
            </a:pPr>
            <a:r>
              <a:rPr lang="en-US" sz="7500" spc="-374">
                <a:solidFill>
                  <a:srgbClr val="000000"/>
                </a:solidFill>
                <a:latin typeface="Agrandir"/>
                <a:ea typeface="Agrandir"/>
                <a:cs typeface="Agrandir"/>
                <a:sym typeface="Agrandir"/>
              </a:rPr>
              <a:t>Summary</a:t>
            </a:r>
          </a:p>
        </p:txBody>
      </p:sp>
      <p:sp>
        <p:nvSpPr>
          <p:cNvPr id="30" name="TextBox 3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9F4"/>
        </a:solidFill>
        <a:effectLst/>
      </p:bgPr>
    </p:bg>
    <p:spTree>
      <p:nvGrpSpPr>
        <p:cNvPr id="1" name=""/>
        <p:cNvGrpSpPr/>
        <p:nvPr/>
      </p:nvGrpSpPr>
      <p:grpSpPr>
        <a:xfrm>
          <a:off x="0" y="0"/>
          <a:ext cx="0" cy="0"/>
          <a:chOff x="0" y="0"/>
          <a:chExt cx="0" cy="0"/>
        </a:xfrm>
      </p:grpSpPr>
      <p:sp>
        <p:nvSpPr>
          <p:cNvPr id="2" name="TextBox 2"/>
          <p:cNvSpPr txBox="1"/>
          <p:nvPr/>
        </p:nvSpPr>
        <p:spPr>
          <a:xfrm>
            <a:off x="1028700" y="114282"/>
            <a:ext cx="7790707" cy="1600236"/>
          </a:xfrm>
          <a:prstGeom prst="rect">
            <a:avLst/>
          </a:prstGeom>
        </p:spPr>
        <p:txBody>
          <a:bodyPr lIns="0" tIns="0" rIns="0" bIns="0" rtlCol="0" anchor="t">
            <a:spAutoFit/>
          </a:bodyPr>
          <a:lstStyle/>
          <a:p>
            <a:pPr algn="l">
              <a:lnSpc>
                <a:spcPts val="9330"/>
              </a:lnSpc>
            </a:pPr>
            <a:r>
              <a:rPr lang="en-US" sz="9330" spc="-466">
                <a:solidFill>
                  <a:srgbClr val="000000"/>
                </a:solidFill>
                <a:latin typeface="Agrandir"/>
                <a:ea typeface="Agrandir"/>
                <a:cs typeface="Agrandir"/>
                <a:sym typeface="Agrandir"/>
              </a:rPr>
              <a:t>Call To Action </a:t>
            </a:r>
          </a:p>
        </p:txBody>
      </p:sp>
      <p:grpSp>
        <p:nvGrpSpPr>
          <p:cNvPr id="3" name="Group 3"/>
          <p:cNvGrpSpPr/>
          <p:nvPr/>
        </p:nvGrpSpPr>
        <p:grpSpPr>
          <a:xfrm>
            <a:off x="8017370" y="1537410"/>
            <a:ext cx="1316418" cy="1316418"/>
            <a:chOff x="0" y="0"/>
            <a:chExt cx="1755224" cy="1755224"/>
          </a:xfrm>
        </p:grpSpPr>
        <p:sp>
          <p:nvSpPr>
            <p:cNvPr id="4" name="Freeform 4"/>
            <p:cNvSpPr/>
            <p:nvPr/>
          </p:nvSpPr>
          <p:spPr>
            <a:xfrm>
              <a:off x="0" y="0"/>
              <a:ext cx="1755140" cy="1755140"/>
            </a:xfrm>
            <a:custGeom>
              <a:avLst/>
              <a:gdLst/>
              <a:ahLst/>
              <a:cxnLst/>
              <a:rect l="l" t="t" r="r" b="b"/>
              <a:pathLst>
                <a:path w="1755140" h="1755140">
                  <a:moveTo>
                    <a:pt x="877570" y="0"/>
                  </a:moveTo>
                  <a:cubicBezTo>
                    <a:pt x="392938" y="0"/>
                    <a:pt x="0" y="392938"/>
                    <a:pt x="0" y="877570"/>
                  </a:cubicBezTo>
                  <a:cubicBezTo>
                    <a:pt x="0" y="1362202"/>
                    <a:pt x="392938" y="1755140"/>
                    <a:pt x="877570" y="1755140"/>
                  </a:cubicBezTo>
                  <a:cubicBezTo>
                    <a:pt x="1362202" y="1755140"/>
                    <a:pt x="1755140" y="1362202"/>
                    <a:pt x="1755140" y="877570"/>
                  </a:cubicBezTo>
                  <a:cubicBezTo>
                    <a:pt x="1755140" y="392938"/>
                    <a:pt x="1362329" y="0"/>
                    <a:pt x="877570" y="0"/>
                  </a:cubicBezTo>
                  <a:close/>
                </a:path>
              </a:pathLst>
            </a:custGeom>
            <a:solidFill>
              <a:srgbClr val="000002"/>
            </a:solidFill>
          </p:spPr>
          <p:txBody>
            <a:bodyPr/>
            <a:lstStyle/>
            <a:p>
              <a:endParaRPr lang="en-US"/>
            </a:p>
          </p:txBody>
        </p:sp>
      </p:grpSp>
      <p:grpSp>
        <p:nvGrpSpPr>
          <p:cNvPr id="5" name="Group 5"/>
          <p:cNvGrpSpPr/>
          <p:nvPr/>
        </p:nvGrpSpPr>
        <p:grpSpPr>
          <a:xfrm>
            <a:off x="8140784" y="1583690"/>
            <a:ext cx="1069590" cy="1146723"/>
            <a:chOff x="0" y="0"/>
            <a:chExt cx="1426119" cy="1528965"/>
          </a:xfrm>
        </p:grpSpPr>
        <p:sp>
          <p:nvSpPr>
            <p:cNvPr id="6" name="Freeform 6"/>
            <p:cNvSpPr/>
            <p:nvPr/>
          </p:nvSpPr>
          <p:spPr>
            <a:xfrm>
              <a:off x="0" y="0"/>
              <a:ext cx="1426120" cy="1528965"/>
            </a:xfrm>
            <a:custGeom>
              <a:avLst/>
              <a:gdLst/>
              <a:ahLst/>
              <a:cxnLst/>
              <a:rect l="l" t="t" r="r" b="b"/>
              <a:pathLst>
                <a:path w="1426120" h="1528965">
                  <a:moveTo>
                    <a:pt x="0" y="0"/>
                  </a:moveTo>
                  <a:lnTo>
                    <a:pt x="1426120" y="0"/>
                  </a:lnTo>
                  <a:lnTo>
                    <a:pt x="1426120" y="1528965"/>
                  </a:lnTo>
                  <a:lnTo>
                    <a:pt x="0" y="1528965"/>
                  </a:lnTo>
                  <a:close/>
                </a:path>
              </a:pathLst>
            </a:custGeom>
            <a:solidFill>
              <a:srgbClr val="000000">
                <a:alpha val="0"/>
              </a:srgbClr>
            </a:solidFill>
          </p:spPr>
          <p:txBody>
            <a:bodyPr/>
            <a:lstStyle/>
            <a:p>
              <a:endParaRPr lang="en-US"/>
            </a:p>
          </p:txBody>
        </p:sp>
        <p:sp>
          <p:nvSpPr>
            <p:cNvPr id="7" name="TextBox 7"/>
            <p:cNvSpPr txBox="1"/>
            <p:nvPr/>
          </p:nvSpPr>
          <p:spPr>
            <a:xfrm>
              <a:off x="0" y="-47625"/>
              <a:ext cx="1426119" cy="1576590"/>
            </a:xfrm>
            <a:prstGeom prst="rect">
              <a:avLst/>
            </a:prstGeom>
          </p:spPr>
          <p:txBody>
            <a:bodyPr lIns="0" tIns="0" rIns="0" bIns="0" rtlCol="0" anchor="b"/>
            <a:lstStyle/>
            <a:p>
              <a:pPr algn="ctr">
                <a:lnSpc>
                  <a:spcPts val="4500"/>
                </a:lnSpc>
              </a:pPr>
              <a:r>
                <a:rPr lang="en-US" sz="4500" spc="-225">
                  <a:solidFill>
                    <a:srgbClr val="FAF9F4"/>
                  </a:solidFill>
                  <a:latin typeface="Agrandir"/>
                  <a:ea typeface="Agrandir"/>
                  <a:cs typeface="Agrandir"/>
                  <a:sym typeface="Agrandir"/>
                </a:rPr>
                <a:t>1</a:t>
              </a:r>
            </a:p>
          </p:txBody>
        </p:sp>
      </p:grpSp>
      <p:grpSp>
        <p:nvGrpSpPr>
          <p:cNvPr id="8" name="Group 8"/>
          <p:cNvGrpSpPr/>
          <p:nvPr/>
        </p:nvGrpSpPr>
        <p:grpSpPr>
          <a:xfrm>
            <a:off x="8007845" y="3231583"/>
            <a:ext cx="9045909" cy="19050"/>
            <a:chOff x="0" y="0"/>
            <a:chExt cx="12061212" cy="25400"/>
          </a:xfrm>
        </p:grpSpPr>
        <p:sp>
          <p:nvSpPr>
            <p:cNvPr id="9" name="Freeform 9"/>
            <p:cNvSpPr/>
            <p:nvPr/>
          </p:nvSpPr>
          <p:spPr>
            <a:xfrm>
              <a:off x="12700" y="0"/>
              <a:ext cx="12035790" cy="25400"/>
            </a:xfrm>
            <a:custGeom>
              <a:avLst/>
              <a:gdLst/>
              <a:ahLst/>
              <a:cxnLst/>
              <a:rect l="l" t="t" r="r" b="b"/>
              <a:pathLst>
                <a:path w="12035790" h="25400">
                  <a:moveTo>
                    <a:pt x="0" y="0"/>
                  </a:moveTo>
                  <a:lnTo>
                    <a:pt x="12035790" y="0"/>
                  </a:lnTo>
                  <a:lnTo>
                    <a:pt x="12035790" y="25400"/>
                  </a:lnTo>
                  <a:lnTo>
                    <a:pt x="0" y="25400"/>
                  </a:lnTo>
                  <a:close/>
                </a:path>
              </a:pathLst>
            </a:custGeom>
            <a:solidFill>
              <a:srgbClr val="000000"/>
            </a:solidFill>
          </p:spPr>
          <p:txBody>
            <a:bodyPr/>
            <a:lstStyle/>
            <a:p>
              <a:endParaRPr lang="en-US"/>
            </a:p>
          </p:txBody>
        </p:sp>
      </p:grpSp>
      <p:grpSp>
        <p:nvGrpSpPr>
          <p:cNvPr id="10" name="Group 10"/>
          <p:cNvGrpSpPr/>
          <p:nvPr/>
        </p:nvGrpSpPr>
        <p:grpSpPr>
          <a:xfrm>
            <a:off x="8007845" y="5431192"/>
            <a:ext cx="9045909" cy="19050"/>
            <a:chOff x="0" y="0"/>
            <a:chExt cx="12061212" cy="25400"/>
          </a:xfrm>
        </p:grpSpPr>
        <p:sp>
          <p:nvSpPr>
            <p:cNvPr id="11" name="Freeform 11"/>
            <p:cNvSpPr/>
            <p:nvPr/>
          </p:nvSpPr>
          <p:spPr>
            <a:xfrm>
              <a:off x="12700" y="0"/>
              <a:ext cx="12035790" cy="25400"/>
            </a:xfrm>
            <a:custGeom>
              <a:avLst/>
              <a:gdLst/>
              <a:ahLst/>
              <a:cxnLst/>
              <a:rect l="l" t="t" r="r" b="b"/>
              <a:pathLst>
                <a:path w="12035790" h="25400">
                  <a:moveTo>
                    <a:pt x="0" y="0"/>
                  </a:moveTo>
                  <a:lnTo>
                    <a:pt x="12035790" y="0"/>
                  </a:lnTo>
                  <a:lnTo>
                    <a:pt x="12035790" y="25400"/>
                  </a:lnTo>
                  <a:lnTo>
                    <a:pt x="0" y="25400"/>
                  </a:lnTo>
                  <a:close/>
                </a:path>
              </a:pathLst>
            </a:custGeom>
            <a:solidFill>
              <a:srgbClr val="000000"/>
            </a:solidFill>
          </p:spPr>
          <p:txBody>
            <a:bodyPr/>
            <a:lstStyle/>
            <a:p>
              <a:endParaRPr lang="en-US"/>
            </a:p>
          </p:txBody>
        </p:sp>
      </p:grpSp>
      <p:grpSp>
        <p:nvGrpSpPr>
          <p:cNvPr id="12" name="Group 12"/>
          <p:cNvGrpSpPr/>
          <p:nvPr/>
        </p:nvGrpSpPr>
        <p:grpSpPr>
          <a:xfrm>
            <a:off x="8017370" y="3518257"/>
            <a:ext cx="1316418" cy="1316418"/>
            <a:chOff x="0" y="0"/>
            <a:chExt cx="1755224" cy="1755224"/>
          </a:xfrm>
        </p:grpSpPr>
        <p:sp>
          <p:nvSpPr>
            <p:cNvPr id="13" name="Freeform 13"/>
            <p:cNvSpPr/>
            <p:nvPr/>
          </p:nvSpPr>
          <p:spPr>
            <a:xfrm>
              <a:off x="0" y="0"/>
              <a:ext cx="1755140" cy="1755140"/>
            </a:xfrm>
            <a:custGeom>
              <a:avLst/>
              <a:gdLst/>
              <a:ahLst/>
              <a:cxnLst/>
              <a:rect l="l" t="t" r="r" b="b"/>
              <a:pathLst>
                <a:path w="1755140" h="1755140">
                  <a:moveTo>
                    <a:pt x="877570" y="0"/>
                  </a:moveTo>
                  <a:cubicBezTo>
                    <a:pt x="392938" y="0"/>
                    <a:pt x="0" y="392938"/>
                    <a:pt x="0" y="877570"/>
                  </a:cubicBezTo>
                  <a:cubicBezTo>
                    <a:pt x="0" y="1362202"/>
                    <a:pt x="392938" y="1755140"/>
                    <a:pt x="877570" y="1755140"/>
                  </a:cubicBezTo>
                  <a:cubicBezTo>
                    <a:pt x="1362202" y="1755140"/>
                    <a:pt x="1755140" y="1362202"/>
                    <a:pt x="1755140" y="877570"/>
                  </a:cubicBezTo>
                  <a:cubicBezTo>
                    <a:pt x="1755140" y="392938"/>
                    <a:pt x="1362329" y="0"/>
                    <a:pt x="877570" y="0"/>
                  </a:cubicBezTo>
                  <a:close/>
                </a:path>
              </a:pathLst>
            </a:custGeom>
            <a:solidFill>
              <a:srgbClr val="000002"/>
            </a:solidFill>
          </p:spPr>
          <p:txBody>
            <a:bodyPr/>
            <a:lstStyle/>
            <a:p>
              <a:endParaRPr lang="en-US"/>
            </a:p>
          </p:txBody>
        </p:sp>
      </p:grpSp>
      <p:grpSp>
        <p:nvGrpSpPr>
          <p:cNvPr id="14" name="Group 14"/>
          <p:cNvGrpSpPr/>
          <p:nvPr/>
        </p:nvGrpSpPr>
        <p:grpSpPr>
          <a:xfrm>
            <a:off x="8140784" y="3564537"/>
            <a:ext cx="1069590" cy="1146723"/>
            <a:chOff x="0" y="0"/>
            <a:chExt cx="1426119" cy="1528965"/>
          </a:xfrm>
        </p:grpSpPr>
        <p:sp>
          <p:nvSpPr>
            <p:cNvPr id="15" name="Freeform 15"/>
            <p:cNvSpPr/>
            <p:nvPr/>
          </p:nvSpPr>
          <p:spPr>
            <a:xfrm>
              <a:off x="0" y="0"/>
              <a:ext cx="1426120" cy="1528965"/>
            </a:xfrm>
            <a:custGeom>
              <a:avLst/>
              <a:gdLst/>
              <a:ahLst/>
              <a:cxnLst/>
              <a:rect l="l" t="t" r="r" b="b"/>
              <a:pathLst>
                <a:path w="1426120" h="1528965">
                  <a:moveTo>
                    <a:pt x="0" y="0"/>
                  </a:moveTo>
                  <a:lnTo>
                    <a:pt x="1426120" y="0"/>
                  </a:lnTo>
                  <a:lnTo>
                    <a:pt x="1426120" y="1528965"/>
                  </a:lnTo>
                  <a:lnTo>
                    <a:pt x="0" y="1528965"/>
                  </a:lnTo>
                  <a:close/>
                </a:path>
              </a:pathLst>
            </a:custGeom>
            <a:solidFill>
              <a:srgbClr val="000000">
                <a:alpha val="0"/>
              </a:srgbClr>
            </a:solidFill>
          </p:spPr>
          <p:txBody>
            <a:bodyPr/>
            <a:lstStyle/>
            <a:p>
              <a:endParaRPr lang="en-US"/>
            </a:p>
          </p:txBody>
        </p:sp>
        <p:sp>
          <p:nvSpPr>
            <p:cNvPr id="16" name="TextBox 16"/>
            <p:cNvSpPr txBox="1"/>
            <p:nvPr/>
          </p:nvSpPr>
          <p:spPr>
            <a:xfrm>
              <a:off x="0" y="-47625"/>
              <a:ext cx="1426119" cy="1576590"/>
            </a:xfrm>
            <a:prstGeom prst="rect">
              <a:avLst/>
            </a:prstGeom>
          </p:spPr>
          <p:txBody>
            <a:bodyPr lIns="0" tIns="0" rIns="0" bIns="0" rtlCol="0" anchor="b"/>
            <a:lstStyle/>
            <a:p>
              <a:pPr algn="ctr">
                <a:lnSpc>
                  <a:spcPts val="4500"/>
                </a:lnSpc>
              </a:pPr>
              <a:r>
                <a:rPr lang="en-US" sz="4500" spc="-225">
                  <a:solidFill>
                    <a:srgbClr val="FAF9F4"/>
                  </a:solidFill>
                  <a:latin typeface="Agrandir"/>
                  <a:ea typeface="Agrandir"/>
                  <a:cs typeface="Agrandir"/>
                  <a:sym typeface="Agrandir"/>
                </a:rPr>
                <a:t>2</a:t>
              </a:r>
            </a:p>
          </p:txBody>
        </p:sp>
      </p:grpSp>
      <p:grpSp>
        <p:nvGrpSpPr>
          <p:cNvPr id="17" name="Group 17"/>
          <p:cNvGrpSpPr/>
          <p:nvPr/>
        </p:nvGrpSpPr>
        <p:grpSpPr>
          <a:xfrm>
            <a:off x="8017370" y="8012998"/>
            <a:ext cx="1316418" cy="1316418"/>
            <a:chOff x="0" y="0"/>
            <a:chExt cx="1755224" cy="1755224"/>
          </a:xfrm>
        </p:grpSpPr>
        <p:sp>
          <p:nvSpPr>
            <p:cNvPr id="18" name="Freeform 18"/>
            <p:cNvSpPr/>
            <p:nvPr/>
          </p:nvSpPr>
          <p:spPr>
            <a:xfrm>
              <a:off x="0" y="0"/>
              <a:ext cx="1755140" cy="1755140"/>
            </a:xfrm>
            <a:custGeom>
              <a:avLst/>
              <a:gdLst/>
              <a:ahLst/>
              <a:cxnLst/>
              <a:rect l="l" t="t" r="r" b="b"/>
              <a:pathLst>
                <a:path w="1755140" h="1755140">
                  <a:moveTo>
                    <a:pt x="877570" y="0"/>
                  </a:moveTo>
                  <a:cubicBezTo>
                    <a:pt x="392938" y="0"/>
                    <a:pt x="0" y="392938"/>
                    <a:pt x="0" y="877570"/>
                  </a:cubicBezTo>
                  <a:cubicBezTo>
                    <a:pt x="0" y="1362202"/>
                    <a:pt x="392938" y="1755140"/>
                    <a:pt x="877570" y="1755140"/>
                  </a:cubicBezTo>
                  <a:cubicBezTo>
                    <a:pt x="1362202" y="1755140"/>
                    <a:pt x="1755140" y="1362202"/>
                    <a:pt x="1755140" y="877570"/>
                  </a:cubicBezTo>
                  <a:cubicBezTo>
                    <a:pt x="1755140" y="392938"/>
                    <a:pt x="1362329" y="0"/>
                    <a:pt x="877570" y="0"/>
                  </a:cubicBezTo>
                  <a:close/>
                </a:path>
              </a:pathLst>
            </a:custGeom>
            <a:solidFill>
              <a:srgbClr val="000002"/>
            </a:solidFill>
          </p:spPr>
          <p:txBody>
            <a:bodyPr/>
            <a:lstStyle/>
            <a:p>
              <a:endParaRPr lang="en-US"/>
            </a:p>
          </p:txBody>
        </p:sp>
      </p:grpSp>
      <p:grpSp>
        <p:nvGrpSpPr>
          <p:cNvPr id="19" name="Group 19"/>
          <p:cNvGrpSpPr/>
          <p:nvPr/>
        </p:nvGrpSpPr>
        <p:grpSpPr>
          <a:xfrm>
            <a:off x="8140784" y="8059278"/>
            <a:ext cx="1069590" cy="1146723"/>
            <a:chOff x="0" y="0"/>
            <a:chExt cx="1426119" cy="1528965"/>
          </a:xfrm>
        </p:grpSpPr>
        <p:sp>
          <p:nvSpPr>
            <p:cNvPr id="20" name="Freeform 20"/>
            <p:cNvSpPr/>
            <p:nvPr/>
          </p:nvSpPr>
          <p:spPr>
            <a:xfrm>
              <a:off x="0" y="0"/>
              <a:ext cx="1426120" cy="1528965"/>
            </a:xfrm>
            <a:custGeom>
              <a:avLst/>
              <a:gdLst/>
              <a:ahLst/>
              <a:cxnLst/>
              <a:rect l="l" t="t" r="r" b="b"/>
              <a:pathLst>
                <a:path w="1426120" h="1528965">
                  <a:moveTo>
                    <a:pt x="0" y="0"/>
                  </a:moveTo>
                  <a:lnTo>
                    <a:pt x="1426120" y="0"/>
                  </a:lnTo>
                  <a:lnTo>
                    <a:pt x="1426120" y="1528965"/>
                  </a:lnTo>
                  <a:lnTo>
                    <a:pt x="0" y="1528965"/>
                  </a:lnTo>
                  <a:close/>
                </a:path>
              </a:pathLst>
            </a:custGeom>
            <a:solidFill>
              <a:srgbClr val="000000">
                <a:alpha val="0"/>
              </a:srgbClr>
            </a:solidFill>
          </p:spPr>
          <p:txBody>
            <a:bodyPr/>
            <a:lstStyle/>
            <a:p>
              <a:endParaRPr lang="en-US"/>
            </a:p>
          </p:txBody>
        </p:sp>
        <p:sp>
          <p:nvSpPr>
            <p:cNvPr id="21" name="TextBox 21"/>
            <p:cNvSpPr txBox="1"/>
            <p:nvPr/>
          </p:nvSpPr>
          <p:spPr>
            <a:xfrm>
              <a:off x="0" y="-47625"/>
              <a:ext cx="1426119" cy="1576590"/>
            </a:xfrm>
            <a:prstGeom prst="rect">
              <a:avLst/>
            </a:prstGeom>
          </p:spPr>
          <p:txBody>
            <a:bodyPr lIns="0" tIns="0" rIns="0" bIns="0" rtlCol="0" anchor="b"/>
            <a:lstStyle/>
            <a:p>
              <a:pPr algn="ctr">
                <a:lnSpc>
                  <a:spcPts val="4500"/>
                </a:lnSpc>
              </a:pPr>
              <a:r>
                <a:rPr lang="en-US" sz="4500" spc="-225">
                  <a:solidFill>
                    <a:srgbClr val="FAF9F4"/>
                  </a:solidFill>
                  <a:latin typeface="Agrandir"/>
                  <a:ea typeface="Agrandir"/>
                  <a:cs typeface="Agrandir"/>
                  <a:sym typeface="Agrandir"/>
                </a:rPr>
                <a:t>4</a:t>
              </a:r>
            </a:p>
          </p:txBody>
        </p:sp>
      </p:grpSp>
      <p:sp>
        <p:nvSpPr>
          <p:cNvPr id="22" name="TextBox 22"/>
          <p:cNvSpPr txBox="1"/>
          <p:nvPr/>
        </p:nvSpPr>
        <p:spPr>
          <a:xfrm>
            <a:off x="10170027" y="1651710"/>
            <a:ext cx="6932250" cy="661670"/>
          </a:xfrm>
          <a:prstGeom prst="rect">
            <a:avLst/>
          </a:prstGeom>
        </p:spPr>
        <p:txBody>
          <a:bodyPr lIns="0" tIns="0" rIns="0" bIns="0" rtlCol="0" anchor="t">
            <a:spAutoFit/>
          </a:bodyPr>
          <a:lstStyle/>
          <a:p>
            <a:pPr algn="l">
              <a:lnSpc>
                <a:spcPts val="2799"/>
              </a:lnSpc>
            </a:pPr>
            <a:r>
              <a:rPr lang="en-US" sz="2799" b="1">
                <a:solidFill>
                  <a:srgbClr val="000000"/>
                </a:solidFill>
                <a:latin typeface="Aileron Bold"/>
                <a:ea typeface="Aileron Bold"/>
                <a:cs typeface="Aileron Bold"/>
                <a:sym typeface="Aileron Bold"/>
              </a:rPr>
              <a:t>Support policies that make childcare more affordable</a:t>
            </a:r>
          </a:p>
        </p:txBody>
      </p:sp>
      <p:sp>
        <p:nvSpPr>
          <p:cNvPr id="23" name="TextBox 23"/>
          <p:cNvSpPr txBox="1"/>
          <p:nvPr/>
        </p:nvSpPr>
        <p:spPr>
          <a:xfrm>
            <a:off x="10170027" y="2256230"/>
            <a:ext cx="6874202" cy="807720"/>
          </a:xfrm>
          <a:prstGeom prst="rect">
            <a:avLst/>
          </a:prstGeom>
        </p:spPr>
        <p:txBody>
          <a:bodyPr lIns="0" tIns="0" rIns="0" bIns="0" rtlCol="0" anchor="t">
            <a:spAutoFit/>
          </a:bodyPr>
          <a:lstStyle/>
          <a:p>
            <a:pPr algn="l">
              <a:lnSpc>
                <a:spcPts val="3120"/>
              </a:lnSpc>
            </a:pPr>
            <a:r>
              <a:rPr lang="en-US" sz="2400">
                <a:solidFill>
                  <a:srgbClr val="000000"/>
                </a:solidFill>
                <a:latin typeface="Aileron Thin"/>
                <a:ea typeface="Aileron Thin"/>
                <a:cs typeface="Aileron Thin"/>
                <a:sym typeface="Aileron Thin"/>
              </a:rPr>
              <a:t>This could include increased government subsidies, tax credits for families, or caps on childcare costs</a:t>
            </a:r>
          </a:p>
        </p:txBody>
      </p:sp>
      <p:sp>
        <p:nvSpPr>
          <p:cNvPr id="24" name="TextBox 24"/>
          <p:cNvSpPr txBox="1"/>
          <p:nvPr/>
        </p:nvSpPr>
        <p:spPr>
          <a:xfrm>
            <a:off x="10170027" y="3498283"/>
            <a:ext cx="6028411" cy="309245"/>
          </a:xfrm>
          <a:prstGeom prst="rect">
            <a:avLst/>
          </a:prstGeom>
        </p:spPr>
        <p:txBody>
          <a:bodyPr lIns="0" tIns="0" rIns="0" bIns="0" rtlCol="0" anchor="t">
            <a:spAutoFit/>
          </a:bodyPr>
          <a:lstStyle/>
          <a:p>
            <a:pPr algn="l">
              <a:lnSpc>
                <a:spcPts val="2799"/>
              </a:lnSpc>
            </a:pPr>
            <a:r>
              <a:rPr lang="en-US" sz="2799" b="1">
                <a:solidFill>
                  <a:srgbClr val="000000"/>
                </a:solidFill>
                <a:latin typeface="Aileron Bold"/>
                <a:ea typeface="Aileron Bold"/>
                <a:cs typeface="Aileron Bold"/>
                <a:sym typeface="Aileron Bold"/>
              </a:rPr>
              <a:t>Promote workplace flexibility</a:t>
            </a:r>
          </a:p>
        </p:txBody>
      </p:sp>
      <p:sp>
        <p:nvSpPr>
          <p:cNvPr id="25" name="TextBox 25"/>
          <p:cNvSpPr txBox="1"/>
          <p:nvPr/>
        </p:nvSpPr>
        <p:spPr>
          <a:xfrm>
            <a:off x="10170027" y="3953313"/>
            <a:ext cx="7089273" cy="1198245"/>
          </a:xfrm>
          <a:prstGeom prst="rect">
            <a:avLst/>
          </a:prstGeom>
        </p:spPr>
        <p:txBody>
          <a:bodyPr lIns="0" tIns="0" rIns="0" bIns="0" rtlCol="0" anchor="t">
            <a:spAutoFit/>
          </a:bodyPr>
          <a:lstStyle/>
          <a:p>
            <a:pPr algn="l">
              <a:lnSpc>
                <a:spcPts val="3120"/>
              </a:lnSpc>
            </a:pPr>
            <a:r>
              <a:rPr lang="en-US" sz="2400">
                <a:solidFill>
                  <a:srgbClr val="000000"/>
                </a:solidFill>
                <a:latin typeface="Aileron Thin"/>
                <a:ea typeface="Aileron Thin"/>
                <a:cs typeface="Aileron Thin"/>
                <a:sym typeface="Aileron Thin"/>
              </a:rPr>
              <a:t>Encourage employers to adopt policies that support working parents, such as flexible hours, remote work options, and on-site childcare facilities.</a:t>
            </a:r>
          </a:p>
        </p:txBody>
      </p:sp>
      <p:sp>
        <p:nvSpPr>
          <p:cNvPr id="26" name="TextBox 26"/>
          <p:cNvSpPr txBox="1"/>
          <p:nvPr/>
        </p:nvSpPr>
        <p:spPr>
          <a:xfrm>
            <a:off x="10170027" y="8127298"/>
            <a:ext cx="5481776" cy="309245"/>
          </a:xfrm>
          <a:prstGeom prst="rect">
            <a:avLst/>
          </a:prstGeom>
        </p:spPr>
        <p:txBody>
          <a:bodyPr lIns="0" tIns="0" rIns="0" bIns="0" rtlCol="0" anchor="t">
            <a:spAutoFit/>
          </a:bodyPr>
          <a:lstStyle/>
          <a:p>
            <a:pPr algn="l">
              <a:lnSpc>
                <a:spcPts val="2799"/>
              </a:lnSpc>
            </a:pPr>
            <a:r>
              <a:rPr lang="en-US" sz="2799" b="1">
                <a:solidFill>
                  <a:srgbClr val="000000"/>
                </a:solidFill>
                <a:latin typeface="Aileron Bold"/>
                <a:ea typeface="Aileron Bold"/>
                <a:cs typeface="Aileron Bold"/>
                <a:sym typeface="Aileron Bold"/>
              </a:rPr>
              <a:t>Advocate For Systemic Change</a:t>
            </a:r>
          </a:p>
        </p:txBody>
      </p:sp>
      <p:sp>
        <p:nvSpPr>
          <p:cNvPr id="27" name="TextBox 27"/>
          <p:cNvSpPr txBox="1"/>
          <p:nvPr/>
        </p:nvSpPr>
        <p:spPr>
          <a:xfrm>
            <a:off x="10170027" y="8521696"/>
            <a:ext cx="6441854" cy="1198245"/>
          </a:xfrm>
          <a:prstGeom prst="rect">
            <a:avLst/>
          </a:prstGeom>
        </p:spPr>
        <p:txBody>
          <a:bodyPr lIns="0" tIns="0" rIns="0" bIns="0" rtlCol="0" anchor="t">
            <a:spAutoFit/>
          </a:bodyPr>
          <a:lstStyle/>
          <a:p>
            <a:pPr algn="l">
              <a:lnSpc>
                <a:spcPts val="3120"/>
              </a:lnSpc>
            </a:pPr>
            <a:r>
              <a:rPr lang="en-US" sz="2400">
                <a:solidFill>
                  <a:srgbClr val="000000"/>
                </a:solidFill>
                <a:latin typeface="Aileron Thin"/>
                <a:ea typeface="Aileron Thin"/>
                <a:cs typeface="Aileron Thin"/>
                <a:sym typeface="Aileron Thin"/>
              </a:rPr>
              <a:t>We need to work together to create a system that values caregiving and ensures that all families have access to affordable, quality childcare</a:t>
            </a:r>
          </a:p>
        </p:txBody>
      </p:sp>
      <p:grpSp>
        <p:nvGrpSpPr>
          <p:cNvPr id="28" name="Group 28"/>
          <p:cNvGrpSpPr/>
          <p:nvPr/>
        </p:nvGrpSpPr>
        <p:grpSpPr>
          <a:xfrm>
            <a:off x="8007845" y="7695935"/>
            <a:ext cx="9045909" cy="19050"/>
            <a:chOff x="0" y="0"/>
            <a:chExt cx="12061212" cy="25400"/>
          </a:xfrm>
        </p:grpSpPr>
        <p:sp>
          <p:nvSpPr>
            <p:cNvPr id="29" name="Freeform 29"/>
            <p:cNvSpPr/>
            <p:nvPr/>
          </p:nvSpPr>
          <p:spPr>
            <a:xfrm>
              <a:off x="12700" y="0"/>
              <a:ext cx="12035790" cy="25400"/>
            </a:xfrm>
            <a:custGeom>
              <a:avLst/>
              <a:gdLst/>
              <a:ahLst/>
              <a:cxnLst/>
              <a:rect l="l" t="t" r="r" b="b"/>
              <a:pathLst>
                <a:path w="12035790" h="25400">
                  <a:moveTo>
                    <a:pt x="0" y="0"/>
                  </a:moveTo>
                  <a:lnTo>
                    <a:pt x="12035790" y="0"/>
                  </a:lnTo>
                  <a:lnTo>
                    <a:pt x="12035790" y="25400"/>
                  </a:lnTo>
                  <a:lnTo>
                    <a:pt x="0" y="25400"/>
                  </a:lnTo>
                  <a:close/>
                </a:path>
              </a:pathLst>
            </a:custGeom>
            <a:solidFill>
              <a:srgbClr val="000000"/>
            </a:solidFill>
          </p:spPr>
          <p:txBody>
            <a:bodyPr/>
            <a:lstStyle/>
            <a:p>
              <a:endParaRPr lang="en-US"/>
            </a:p>
          </p:txBody>
        </p:sp>
      </p:grpSp>
      <p:grpSp>
        <p:nvGrpSpPr>
          <p:cNvPr id="30" name="Group 30"/>
          <p:cNvGrpSpPr/>
          <p:nvPr/>
        </p:nvGrpSpPr>
        <p:grpSpPr>
          <a:xfrm>
            <a:off x="8017370" y="5745517"/>
            <a:ext cx="1316418" cy="1316418"/>
            <a:chOff x="0" y="0"/>
            <a:chExt cx="1755224" cy="1755224"/>
          </a:xfrm>
        </p:grpSpPr>
        <p:sp>
          <p:nvSpPr>
            <p:cNvPr id="31" name="Freeform 31"/>
            <p:cNvSpPr/>
            <p:nvPr/>
          </p:nvSpPr>
          <p:spPr>
            <a:xfrm>
              <a:off x="0" y="0"/>
              <a:ext cx="1755140" cy="1755140"/>
            </a:xfrm>
            <a:custGeom>
              <a:avLst/>
              <a:gdLst/>
              <a:ahLst/>
              <a:cxnLst/>
              <a:rect l="l" t="t" r="r" b="b"/>
              <a:pathLst>
                <a:path w="1755140" h="1755140">
                  <a:moveTo>
                    <a:pt x="877570" y="0"/>
                  </a:moveTo>
                  <a:cubicBezTo>
                    <a:pt x="392938" y="0"/>
                    <a:pt x="0" y="392938"/>
                    <a:pt x="0" y="877570"/>
                  </a:cubicBezTo>
                  <a:cubicBezTo>
                    <a:pt x="0" y="1362202"/>
                    <a:pt x="392938" y="1755140"/>
                    <a:pt x="877570" y="1755140"/>
                  </a:cubicBezTo>
                  <a:cubicBezTo>
                    <a:pt x="1362202" y="1755140"/>
                    <a:pt x="1755140" y="1362202"/>
                    <a:pt x="1755140" y="877570"/>
                  </a:cubicBezTo>
                  <a:cubicBezTo>
                    <a:pt x="1755140" y="392938"/>
                    <a:pt x="1362329" y="0"/>
                    <a:pt x="877570" y="0"/>
                  </a:cubicBezTo>
                  <a:close/>
                </a:path>
              </a:pathLst>
            </a:custGeom>
            <a:solidFill>
              <a:srgbClr val="000002"/>
            </a:solidFill>
          </p:spPr>
          <p:txBody>
            <a:bodyPr/>
            <a:lstStyle/>
            <a:p>
              <a:endParaRPr lang="en-US"/>
            </a:p>
          </p:txBody>
        </p:sp>
      </p:grpSp>
      <p:grpSp>
        <p:nvGrpSpPr>
          <p:cNvPr id="32" name="Group 32"/>
          <p:cNvGrpSpPr/>
          <p:nvPr/>
        </p:nvGrpSpPr>
        <p:grpSpPr>
          <a:xfrm>
            <a:off x="8140784" y="5791797"/>
            <a:ext cx="1069590" cy="1146723"/>
            <a:chOff x="0" y="0"/>
            <a:chExt cx="1426119" cy="1528965"/>
          </a:xfrm>
        </p:grpSpPr>
        <p:sp>
          <p:nvSpPr>
            <p:cNvPr id="33" name="Freeform 33"/>
            <p:cNvSpPr/>
            <p:nvPr/>
          </p:nvSpPr>
          <p:spPr>
            <a:xfrm>
              <a:off x="0" y="0"/>
              <a:ext cx="1426120" cy="1528965"/>
            </a:xfrm>
            <a:custGeom>
              <a:avLst/>
              <a:gdLst/>
              <a:ahLst/>
              <a:cxnLst/>
              <a:rect l="l" t="t" r="r" b="b"/>
              <a:pathLst>
                <a:path w="1426120" h="1528965">
                  <a:moveTo>
                    <a:pt x="0" y="0"/>
                  </a:moveTo>
                  <a:lnTo>
                    <a:pt x="1426120" y="0"/>
                  </a:lnTo>
                  <a:lnTo>
                    <a:pt x="1426120" y="1528965"/>
                  </a:lnTo>
                  <a:lnTo>
                    <a:pt x="0" y="1528965"/>
                  </a:lnTo>
                  <a:close/>
                </a:path>
              </a:pathLst>
            </a:custGeom>
            <a:solidFill>
              <a:srgbClr val="000000">
                <a:alpha val="0"/>
              </a:srgbClr>
            </a:solidFill>
          </p:spPr>
          <p:txBody>
            <a:bodyPr/>
            <a:lstStyle/>
            <a:p>
              <a:endParaRPr lang="en-US"/>
            </a:p>
          </p:txBody>
        </p:sp>
        <p:sp>
          <p:nvSpPr>
            <p:cNvPr id="34" name="TextBox 34"/>
            <p:cNvSpPr txBox="1"/>
            <p:nvPr/>
          </p:nvSpPr>
          <p:spPr>
            <a:xfrm>
              <a:off x="0" y="-47625"/>
              <a:ext cx="1426119" cy="1576590"/>
            </a:xfrm>
            <a:prstGeom prst="rect">
              <a:avLst/>
            </a:prstGeom>
          </p:spPr>
          <p:txBody>
            <a:bodyPr lIns="0" tIns="0" rIns="0" bIns="0" rtlCol="0" anchor="b"/>
            <a:lstStyle/>
            <a:p>
              <a:pPr algn="ctr">
                <a:lnSpc>
                  <a:spcPts val="4500"/>
                </a:lnSpc>
              </a:pPr>
              <a:r>
                <a:rPr lang="en-US" sz="4500" spc="-225">
                  <a:solidFill>
                    <a:srgbClr val="FAF9F4"/>
                  </a:solidFill>
                  <a:latin typeface="Agrandir"/>
                  <a:ea typeface="Agrandir"/>
                  <a:cs typeface="Agrandir"/>
                  <a:sym typeface="Agrandir"/>
                </a:rPr>
                <a:t>3</a:t>
              </a:r>
            </a:p>
          </p:txBody>
        </p:sp>
      </p:grpSp>
      <p:sp>
        <p:nvSpPr>
          <p:cNvPr id="35" name="TextBox 35"/>
          <p:cNvSpPr txBox="1"/>
          <p:nvPr/>
        </p:nvSpPr>
        <p:spPr>
          <a:xfrm>
            <a:off x="10170027" y="5859817"/>
            <a:ext cx="5481776" cy="309245"/>
          </a:xfrm>
          <a:prstGeom prst="rect">
            <a:avLst/>
          </a:prstGeom>
        </p:spPr>
        <p:txBody>
          <a:bodyPr lIns="0" tIns="0" rIns="0" bIns="0" rtlCol="0" anchor="t">
            <a:spAutoFit/>
          </a:bodyPr>
          <a:lstStyle/>
          <a:p>
            <a:pPr algn="l">
              <a:lnSpc>
                <a:spcPts val="2799"/>
              </a:lnSpc>
            </a:pPr>
            <a:r>
              <a:rPr lang="en-US" sz="2799" b="1">
                <a:solidFill>
                  <a:srgbClr val="000000"/>
                </a:solidFill>
                <a:latin typeface="Aileron Bold"/>
                <a:ea typeface="Aileron Bold"/>
                <a:cs typeface="Aileron Bold"/>
                <a:sym typeface="Aileron Bold"/>
              </a:rPr>
              <a:t>Raise Awareness</a:t>
            </a:r>
          </a:p>
        </p:txBody>
      </p:sp>
      <p:sp>
        <p:nvSpPr>
          <p:cNvPr id="36" name="TextBox 36"/>
          <p:cNvSpPr txBox="1"/>
          <p:nvPr/>
        </p:nvSpPr>
        <p:spPr>
          <a:xfrm>
            <a:off x="10170027" y="6254216"/>
            <a:ext cx="6441854" cy="1198245"/>
          </a:xfrm>
          <a:prstGeom prst="rect">
            <a:avLst/>
          </a:prstGeom>
        </p:spPr>
        <p:txBody>
          <a:bodyPr lIns="0" tIns="0" rIns="0" bIns="0" rtlCol="0" anchor="t">
            <a:spAutoFit/>
          </a:bodyPr>
          <a:lstStyle/>
          <a:p>
            <a:pPr algn="l">
              <a:lnSpc>
                <a:spcPts val="3120"/>
              </a:lnSpc>
            </a:pPr>
            <a:r>
              <a:rPr lang="en-US" sz="2400">
                <a:solidFill>
                  <a:srgbClr val="000000"/>
                </a:solidFill>
                <a:latin typeface="Aileron Thin"/>
                <a:ea typeface="Aileron Thin"/>
                <a:cs typeface="Aileron Thin"/>
                <a:sym typeface="Aileron Thin"/>
              </a:rPr>
              <a:t>Continue to educate policymakers, businesses, and the public about the true cost of childcare and its impact on families and the economy</a:t>
            </a:r>
          </a:p>
        </p:txBody>
      </p:sp>
      <p:sp>
        <p:nvSpPr>
          <p:cNvPr id="37" name="Freeform 37"/>
          <p:cNvSpPr/>
          <p:nvPr/>
        </p:nvSpPr>
        <p:spPr>
          <a:xfrm>
            <a:off x="0" y="2094305"/>
            <a:ext cx="7616168" cy="7933508"/>
          </a:xfrm>
          <a:custGeom>
            <a:avLst/>
            <a:gdLst/>
            <a:ahLst/>
            <a:cxnLst/>
            <a:rect l="l" t="t" r="r" b="b"/>
            <a:pathLst>
              <a:path w="7616168" h="7933508">
                <a:moveTo>
                  <a:pt x="0" y="0"/>
                </a:moveTo>
                <a:lnTo>
                  <a:pt x="7616168" y="0"/>
                </a:lnTo>
                <a:lnTo>
                  <a:pt x="7616168" y="7933508"/>
                </a:lnTo>
                <a:lnTo>
                  <a:pt x="0" y="7933508"/>
                </a:lnTo>
                <a:lnTo>
                  <a:pt x="0" y="0"/>
                </a:lnTo>
                <a:close/>
              </a:path>
            </a:pathLst>
          </a:custGeom>
          <a:blipFill>
            <a:blip r:embed="rId3">
              <a:extLst>
                <a:ext uri="{96DAC541-7B7A-43D3-8B79-37D633B846F1}">
                  <asvg:svgBlip xmlns:asvg="http://schemas.microsoft.com/office/drawing/2016/SVG/main" r:embed="rId4"/>
                </a:ext>
              </a:extLst>
            </a:blip>
            <a:stretch>
              <a:fillRect t="-100" b="-100"/>
            </a:stretch>
          </a:blipFill>
        </p:spPr>
        <p:txBody>
          <a:bodyPr/>
          <a:lstStyle/>
          <a:p>
            <a:endParaRPr lang="en-US"/>
          </a:p>
        </p:txBody>
      </p:sp>
      <p:sp>
        <p:nvSpPr>
          <p:cNvPr id="38" name="TextBox 3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ece46077-c084-46ce-a700-e522340c27a8}" enabled="1" method="Standard" siteId="{c921337c-1160-432a-b079-805f59112843}" contentBits="0" removed="0"/>
</clbl:labelList>
</file>

<file path=docProps/app.xml><?xml version="1.0" encoding="utf-8"?>
<Properties xmlns="http://schemas.openxmlformats.org/officeDocument/2006/extended-properties" xmlns:vt="http://schemas.openxmlformats.org/officeDocument/2006/docPropsVTypes">
  <TotalTime>8</TotalTime>
  <Words>2068</Words>
  <Application>Microsoft Macintosh PowerPoint</Application>
  <PresentationFormat>Custom</PresentationFormat>
  <Paragraphs>162</Paragraphs>
  <Slides>10</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Canva Sans</vt:lpstr>
      <vt:lpstr>Aileron Bold</vt:lpstr>
      <vt:lpstr>Aileron Thin</vt:lpstr>
      <vt:lpstr>Agrandir Bold</vt:lpstr>
      <vt:lpstr>Calibri</vt:lpstr>
      <vt:lpstr>Canva Sans Bold</vt:lpstr>
      <vt:lpstr>Agrandir</vt:lpstr>
      <vt:lpstr>Aileron</vt:lpstr>
      <vt:lpstr>Aptos</vt:lpstr>
      <vt:lpstr>Calibri (MS)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Barath_Anandaraman_Medium2_powerpoint_CHILDCareCosts.pptx</dc:title>
  <cp:lastModifiedBy>Barath Anandaraman</cp:lastModifiedBy>
  <cp:revision>3</cp:revision>
  <dcterms:created xsi:type="dcterms:W3CDTF">2006-08-16T00:00:00Z</dcterms:created>
  <dcterms:modified xsi:type="dcterms:W3CDTF">2025-05-31T22:10:47Z</dcterms:modified>
  <dc:identifier>DAGpB6rOqpo</dc:identifier>
</cp:coreProperties>
</file>